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61" r:id="rId5"/>
    <p:sldId id="263" r:id="rId6"/>
    <p:sldId id="262" r:id="rId7"/>
    <p:sldId id="264" r:id="rId8"/>
    <p:sldId id="265"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9F62F4A-0AEE-432E-8A66-1192C362082D}">
          <p14:sldIdLst>
            <p14:sldId id="256"/>
            <p14:sldId id="258"/>
            <p14:sldId id="260"/>
            <p14:sldId id="261"/>
          </p14:sldIdLst>
        </p14:section>
        <p14:section name="Untitled Section" id="{F9AD21CD-D355-41BB-93FA-6716EC55BEF3}">
          <p14:sldIdLst>
            <p14:sldId id="263"/>
            <p14:sldId id="262"/>
            <p14:sldId id="264"/>
            <p14:sldId id="265"/>
            <p14:sldId id="266"/>
            <p14:sldId id="26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1B7F"/>
    <a:srgbClr val="32357A"/>
    <a:srgbClr val="0AA29E"/>
    <a:srgbClr val="3FF3EF"/>
    <a:srgbClr val="000000"/>
    <a:srgbClr val="0A178E"/>
    <a:srgbClr val="093E38"/>
    <a:srgbClr val="3D2D2C"/>
    <a:srgbClr val="FCB9B2"/>
    <a:srgbClr val="1187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6" d="100"/>
          <a:sy n="66" d="100"/>
        </p:scale>
        <p:origin x="1330" y="3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DA80C-E5A3-4340-D46A-9861DEA17F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00A87B-9B89-6A21-AAAA-2E95BE1037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408C7F-3B54-7CFC-A714-19840E020F9B}"/>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909AD345-BF14-5AB9-DE4A-F34D7F0635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77A530-CB38-6556-E25C-BA1633ADE7C5}"/>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252220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826CC-B8AC-D955-AE01-11492901D2E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33978C-68DB-A3AF-DCE1-6786F994FC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1A74A5-48C6-EE41-E47D-7162EFE3C0F0}"/>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E036DCF4-FB8F-C8D8-7F96-8B7EE530F1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7674CD-4B72-111A-9FA2-1A0F93117803}"/>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3678723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9D81CC-1EC3-4966-17D7-6CC3CD3AE52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33F353-A227-3253-A4B4-164E55CAF9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58E263-F402-0D84-EB38-93AD4F0B792C}"/>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B3B362E5-955F-5E07-50CF-243256B96A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427E04-0AED-7C1E-89BB-A0D82E565F0F}"/>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257483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AF801-5F6E-4F0F-BD8A-B0C6C81AA92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CE1CEE9-94BA-239C-90E0-127E174D5D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06193E-BC16-0E51-39A4-C1B1A3E1F45E}"/>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850C9964-F0DD-0D65-E1CF-56A6CF633C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B77B8B-EFA9-D7E3-EE1F-633FC6A69EF6}"/>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22717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46474-6A21-8E7B-54A3-0703F16FAA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E7CFA1-2BA0-17FA-9CAE-068A304263E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27A37A-06B2-F567-8B7E-8592B1957AE3}"/>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E8170BBA-3A5E-3FD5-A063-ED824F70F6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6DFF41-7EDB-37B2-81ED-83493E0D1265}"/>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33928321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8DAC9-646C-C6E8-138D-4FBBCFF51C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976FD00-0BBC-7540-3C4C-5698E6D40E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4CCD619-A01C-74A1-D86D-A5A5232DAE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941AB58-2624-33CF-17FB-657015827F05}"/>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6" name="Footer Placeholder 5">
            <a:extLst>
              <a:ext uri="{FF2B5EF4-FFF2-40B4-BE49-F238E27FC236}">
                <a16:creationId xmlns:a16="http://schemas.microsoft.com/office/drawing/2014/main" id="{76BE0608-CCC8-CDC2-19CD-FB94101DEE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6498C9-FD12-E6E8-FD02-3E6E59F1C6D2}"/>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3519313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8F94-5A1E-FC32-ED1B-5E749C6B81A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61A8271-4469-A020-2694-D47D62BFE9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FB0441-E723-AF28-13FF-30FAE7ECD2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99D0DD5-8A39-403E-0B4E-41E8E2D52D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EE22A0C-C710-0412-045A-819FDF7063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FD7C3E5-D17A-0A92-C7BE-8BA373DEA622}"/>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8" name="Footer Placeholder 7">
            <a:extLst>
              <a:ext uri="{FF2B5EF4-FFF2-40B4-BE49-F238E27FC236}">
                <a16:creationId xmlns:a16="http://schemas.microsoft.com/office/drawing/2014/main" id="{CD739CFD-96B0-CDD0-FE6D-7AFA16C34FE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BD2696E-F0F1-6047-76AD-FB2DA149B896}"/>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452728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245F1-021E-15FF-87B7-9EDB9BD5154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31F1401-C33D-385B-F752-61099FEC408B}"/>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4" name="Footer Placeholder 3">
            <a:extLst>
              <a:ext uri="{FF2B5EF4-FFF2-40B4-BE49-F238E27FC236}">
                <a16:creationId xmlns:a16="http://schemas.microsoft.com/office/drawing/2014/main" id="{8C4D0A15-86A6-41B2-DEB5-858243CFBE0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04CCD79-1C52-AD6A-AFC9-B77038080D20}"/>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2882585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8B9459-BFAD-3467-3B1E-135399E49B43}"/>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3" name="Footer Placeholder 2">
            <a:extLst>
              <a:ext uri="{FF2B5EF4-FFF2-40B4-BE49-F238E27FC236}">
                <a16:creationId xmlns:a16="http://schemas.microsoft.com/office/drawing/2014/main" id="{A37417DF-7AE4-4C14-C818-8487EF034FB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F3ACA0-A7F6-CCD9-293F-3B4F8E2F9AC7}"/>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2213297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4E8BE-6759-5704-0E8D-279F4A567D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8B57C1C-12D5-719B-FADB-3A77906947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1FB4B34-898E-28EA-7C4B-268C968BE7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24836E-8748-8A0B-547D-E5619C21193D}"/>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6" name="Footer Placeholder 5">
            <a:extLst>
              <a:ext uri="{FF2B5EF4-FFF2-40B4-BE49-F238E27FC236}">
                <a16:creationId xmlns:a16="http://schemas.microsoft.com/office/drawing/2014/main" id="{685405A9-A8BD-3A9F-C614-F8DBAC767F1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D57F9B-15AB-4EBB-FAA9-BD88C3E01B74}"/>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307171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C842-C7E7-68AD-0678-3BE360EB25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86BF0E2-5BF2-581E-5682-A1CF53A08F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DCE43EA-4862-8724-B337-F6B204D93C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E5099B-0054-3DD7-1CB0-9A8F0E422328}"/>
              </a:ext>
            </a:extLst>
          </p:cNvPr>
          <p:cNvSpPr>
            <a:spLocks noGrp="1"/>
          </p:cNvSpPr>
          <p:nvPr>
            <p:ph type="dt" sz="half" idx="10"/>
          </p:nvPr>
        </p:nvSpPr>
        <p:spPr/>
        <p:txBody>
          <a:bodyPr/>
          <a:lstStyle/>
          <a:p>
            <a:fld id="{370A5B79-9998-4932-9712-C2EDCBA16E55}" type="datetimeFigureOut">
              <a:rPr lang="en-IN" smtClean="0"/>
              <a:t>18-11-2024</a:t>
            </a:fld>
            <a:endParaRPr lang="en-IN"/>
          </a:p>
        </p:txBody>
      </p:sp>
      <p:sp>
        <p:nvSpPr>
          <p:cNvPr id="6" name="Footer Placeholder 5">
            <a:extLst>
              <a:ext uri="{FF2B5EF4-FFF2-40B4-BE49-F238E27FC236}">
                <a16:creationId xmlns:a16="http://schemas.microsoft.com/office/drawing/2014/main" id="{85D1101C-662A-5E89-0857-6931DF55E8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C85B2A4-417B-A4D3-66F9-63E04679E5FA}"/>
              </a:ext>
            </a:extLst>
          </p:cNvPr>
          <p:cNvSpPr>
            <a:spLocks noGrp="1"/>
          </p:cNvSpPr>
          <p:nvPr>
            <p:ph type="sldNum" sz="quarter" idx="12"/>
          </p:nvPr>
        </p:nvSpPr>
        <p:spPr/>
        <p:txBody>
          <a:bodyPr/>
          <a:lstStyle/>
          <a:p>
            <a:fld id="{A2F308B8-980F-4B66-BF28-206FC12900DA}" type="slidenum">
              <a:rPr lang="en-IN" smtClean="0"/>
              <a:t>‹#›</a:t>
            </a:fld>
            <a:endParaRPr lang="en-IN"/>
          </a:p>
        </p:txBody>
      </p:sp>
    </p:spTree>
    <p:extLst>
      <p:ext uri="{BB962C8B-B14F-4D97-AF65-F5344CB8AC3E}">
        <p14:creationId xmlns:p14="http://schemas.microsoft.com/office/powerpoint/2010/main" val="3639882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C785F3-8338-7561-B189-6C0283A9E6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9CEA4B-9090-014A-D2C8-FB51A6E605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78EF87-924D-957A-9D1E-512AF17344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70A5B79-9998-4932-9712-C2EDCBA16E55}" type="datetimeFigureOut">
              <a:rPr lang="en-IN" smtClean="0"/>
              <a:t>18-11-2024</a:t>
            </a:fld>
            <a:endParaRPr lang="en-IN"/>
          </a:p>
        </p:txBody>
      </p:sp>
      <p:sp>
        <p:nvSpPr>
          <p:cNvPr id="5" name="Footer Placeholder 4">
            <a:extLst>
              <a:ext uri="{FF2B5EF4-FFF2-40B4-BE49-F238E27FC236}">
                <a16:creationId xmlns:a16="http://schemas.microsoft.com/office/drawing/2014/main" id="{F10BB12A-9BC7-61F5-35AD-D1BC1DE945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D708B5C8-A53F-4ECC-974E-FEB3BED656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2F308B8-980F-4B66-BF28-206FC12900DA}" type="slidenum">
              <a:rPr lang="en-IN" smtClean="0"/>
              <a:t>‹#›</a:t>
            </a:fld>
            <a:endParaRPr lang="en-IN"/>
          </a:p>
        </p:txBody>
      </p:sp>
    </p:spTree>
    <p:extLst>
      <p:ext uri="{BB962C8B-B14F-4D97-AF65-F5344CB8AC3E}">
        <p14:creationId xmlns:p14="http://schemas.microsoft.com/office/powerpoint/2010/main" val="2065349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72474EEC-CF95-B0EE-7DEA-9B5CAD642868}"/>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sp>
        <p:nvSpPr>
          <p:cNvPr id="6" name="TextBox 5">
            <a:extLst>
              <a:ext uri="{FF2B5EF4-FFF2-40B4-BE49-F238E27FC236}">
                <a16:creationId xmlns:a16="http://schemas.microsoft.com/office/drawing/2014/main" id="{733AEAC5-8319-608F-F892-CA12975BF3DC}"/>
              </a:ext>
            </a:extLst>
          </p:cNvPr>
          <p:cNvSpPr txBox="1"/>
          <p:nvPr/>
        </p:nvSpPr>
        <p:spPr>
          <a:xfrm>
            <a:off x="1201802" y="4314523"/>
            <a:ext cx="9389809" cy="1107996"/>
          </a:xfrm>
          <a:prstGeom prst="rect">
            <a:avLst/>
          </a:prstGeom>
          <a:noFill/>
        </p:spPr>
        <p:txBody>
          <a:bodyPr wrap="square" rtlCol="0">
            <a:spAutoFit/>
          </a:bodyPr>
          <a:lstStyle/>
          <a:p>
            <a:r>
              <a:rPr lang="en-IN" sz="6600" dirty="0">
                <a:solidFill>
                  <a:schemeClr val="bg1">
                    <a:lumMod val="95000"/>
                  </a:schemeClr>
                </a:solidFill>
                <a:latin typeface="Bahnschrift SemiBold" panose="020B0502040204020203" pitchFamily="34" charset="0"/>
              </a:rPr>
              <a:t>WILDLIFE CLASSIFIER</a:t>
            </a:r>
          </a:p>
        </p:txBody>
      </p:sp>
      <p:pic>
        <p:nvPicPr>
          <p:cNvPr id="7" name="Picture 6" descr="A peacock with a black background&#10;&#10;Description automatically generated">
            <a:extLst>
              <a:ext uri="{FF2B5EF4-FFF2-40B4-BE49-F238E27FC236}">
                <a16:creationId xmlns:a16="http://schemas.microsoft.com/office/drawing/2014/main" id="{A2CC840F-862D-3517-43A3-AAF46A9BDBB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75" b="95446" l="2181" r="90000">
                        <a14:foregroundMark x1="21624" y1="59205" x2="42784" y2="47974"/>
                        <a14:foregroundMark x1="42784" y1="47974" x2="27239" y2="56580"/>
                        <a14:foregroundMark x1="27239" y1="56580" x2="34617" y2="53686"/>
                        <a14:foregroundMark x1="34617" y1="53686" x2="21531" y2="63373"/>
                        <a14:foregroundMark x1="487" y1="79622" x2="9188" y2="71247"/>
                        <a14:foregroundMark x1="9188" y1="71247" x2="5963" y2="80818"/>
                        <a14:foregroundMark x1="5963" y1="80818" x2="2343" y2="83867"/>
                        <a14:foregroundMark x1="2343" y1="83867" x2="5429" y2="76187"/>
                        <a14:foregroundMark x1="5429" y1="76187" x2="2900" y2="82362"/>
                        <a14:foregroundMark x1="2900" y1="82362" x2="7309" y2="80239"/>
                        <a14:foregroundMark x1="7309" y1="80239" x2="3596" y2="86607"/>
                        <a14:foregroundMark x1="3596" y1="86607" x2="7332" y2="83443"/>
                        <a14:foregroundMark x1="7332" y1="83443" x2="5592" y2="91779"/>
                        <a14:foregroundMark x1="5592" y1="91779" x2="650" y2="93439"/>
                        <a14:foregroundMark x1="650" y1="93439" x2="650" y2="85604"/>
                        <a14:foregroundMark x1="650" y1="85604" x2="6032" y2="88730"/>
                        <a14:foregroundMark x1="6032" y1="88730" x2="10418" y2="83790"/>
                        <a14:foregroundMark x1="10418" y1="83790" x2="9907" y2="73987"/>
                        <a14:foregroundMark x1="9907" y1="73987" x2="6148" y2="81127"/>
                        <a14:foregroundMark x1="6148" y1="81127" x2="2204" y2="82709"/>
                        <a14:foregroundMark x1="2204" y1="82709" x2="2251" y2="92937"/>
                        <a14:foregroundMark x1="27100" y1="70359" x2="33782" y2="68352"/>
                        <a14:foregroundMark x1="33782" y1="68352" x2="27030" y2="77074"/>
                        <a14:foregroundMark x1="27030" y1="77074" x2="34339" y2="74180"/>
                        <a14:foregroundMark x1="34339" y1="74180" x2="40371" y2="75724"/>
                        <a14:foregroundMark x1="40371" y1="75724" x2="46682" y2="71633"/>
                        <a14:foregroundMark x1="46682" y1="71633" x2="43318" y2="67734"/>
                        <a14:foregroundMark x1="43318" y1="67734" x2="51299" y2="78464"/>
                        <a14:foregroundMark x1="51299" y1="78464" x2="47749" y2="74643"/>
                        <a14:foregroundMark x1="47749" y1="74643" x2="41044" y2="78657"/>
                        <a14:foregroundMark x1="41044" y1="78657" x2="34965" y2="79467"/>
                        <a14:foregroundMark x1="34965" y1="79467" x2="37216" y2="73138"/>
                        <a14:foregroundMark x1="37216" y1="73138" x2="31833" y2="74682"/>
                        <a14:foregroundMark x1="31833" y1="74682" x2="29582" y2="80857"/>
                        <a14:foregroundMark x1="29582" y1="80857" x2="25661" y2="83790"/>
                        <a14:foregroundMark x1="25661" y1="83790" x2="21253" y2="84678"/>
                        <a14:foregroundMark x1="21253" y1="84678" x2="14362" y2="91470"/>
                        <a14:foregroundMark x1="14362" y1="91470" x2="28121" y2="88383"/>
                        <a14:foregroundMark x1="28121" y1="88383" x2="22459" y2="88074"/>
                        <a14:foregroundMark x1="22459" y1="88074" x2="10394" y2="95484"/>
                        <a14:foregroundMark x1="10394" y1="95484" x2="24432" y2="82208"/>
                        <a14:foregroundMark x1="24432" y1="82208" x2="24200" y2="82323"/>
                        <a14:foregroundMark x1="79026" y1="20108" x2="76102" y2="25627"/>
                        <a14:foregroundMark x1="76102" y1="25627" x2="78376" y2="19838"/>
                        <a14:foregroundMark x1="78376" y1="19838" x2="78260" y2="28869"/>
                        <a14:foregroundMark x1="78260" y1="28869" x2="76357" y2="23041"/>
                        <a14:foregroundMark x1="76357" y1="23041" x2="76775" y2="20224"/>
                        <a14:foregroundMark x1="77100" y1="14975" x2="75244" y2="21150"/>
                      </a14:backgroundRemoval>
                    </a14:imgEffect>
                  </a14:imgLayer>
                </a14:imgProps>
              </a:ext>
              <a:ext uri="{28A0092B-C50C-407E-A947-70E740481C1C}">
                <a14:useLocalDpi xmlns:a14="http://schemas.microsoft.com/office/drawing/2010/main" val="0"/>
              </a:ext>
            </a:extLst>
          </a:blip>
          <a:srcRect t="6267"/>
          <a:stretch/>
        </p:blipFill>
        <p:spPr>
          <a:xfrm>
            <a:off x="20" y="-1282"/>
            <a:ext cx="12191980" cy="6856718"/>
          </a:xfrm>
          <a:prstGeom prst="rect">
            <a:avLst/>
          </a:prstGeom>
          <a:effectLst>
            <a:outerShdw blurRad="50800" dist="38100" dir="16200000" rotWithShape="0">
              <a:prstClr val="black">
                <a:alpha val="40000"/>
              </a:prstClr>
            </a:outerShdw>
          </a:effectLst>
        </p:spPr>
      </p:pic>
    </p:spTree>
    <p:extLst>
      <p:ext uri="{BB962C8B-B14F-4D97-AF65-F5344CB8AC3E}">
        <p14:creationId xmlns:p14="http://schemas.microsoft.com/office/powerpoint/2010/main" val="1848713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2F3D291-78DF-F33B-07C9-ECFC98733C89}"/>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FF2D7043-F0B0-3EF6-FD78-9A3FBE81C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AA17DF9F-F6F4-230D-6BDB-0A5A419D620D}"/>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35F202B3-CB79-46F6-AE53-6D9A74D0F4DE}"/>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10061" t="8007" r="12185" b="15374"/>
          <a:stretch/>
        </p:blipFill>
        <p:spPr>
          <a:xfrm>
            <a:off x="1215342" y="599213"/>
            <a:ext cx="9479666" cy="5604817"/>
          </a:xfrm>
          <a:prstGeom prst="rect">
            <a:avLst/>
          </a:prstGeom>
        </p:spPr>
      </p:pic>
      <p:grpSp>
        <p:nvGrpSpPr>
          <p:cNvPr id="36" name="Group 35">
            <a:extLst>
              <a:ext uri="{FF2B5EF4-FFF2-40B4-BE49-F238E27FC236}">
                <a16:creationId xmlns:a16="http://schemas.microsoft.com/office/drawing/2014/main" id="{F3D6283A-71DF-2C46-3A56-DD4D16A92EF0}"/>
              </a:ext>
            </a:extLst>
          </p:cNvPr>
          <p:cNvGrpSpPr/>
          <p:nvPr/>
        </p:nvGrpSpPr>
        <p:grpSpPr>
          <a:xfrm>
            <a:off x="12577316" y="-1282"/>
            <a:ext cx="4131072" cy="6858000"/>
            <a:chOff x="8057147" y="7374"/>
            <a:chExt cx="4131072" cy="6858000"/>
          </a:xfrm>
        </p:grpSpPr>
        <p:sp>
          <p:nvSpPr>
            <p:cNvPr id="11" name="Rectangle 10">
              <a:extLst>
                <a:ext uri="{FF2B5EF4-FFF2-40B4-BE49-F238E27FC236}">
                  <a16:creationId xmlns:a16="http://schemas.microsoft.com/office/drawing/2014/main" id="{BE82EBAE-6A7C-54D6-6B92-216A3E2B0E41}"/>
                </a:ext>
              </a:extLst>
            </p:cNvPr>
            <p:cNvSpPr/>
            <p:nvPr/>
          </p:nvSpPr>
          <p:spPr>
            <a:xfrm>
              <a:off x="8057147" y="7374"/>
              <a:ext cx="4131072" cy="6858000"/>
            </a:xfrm>
            <a:prstGeom prst="rect">
              <a:avLst/>
            </a:prstGeom>
            <a:solidFill>
              <a:srgbClr val="0A178E">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87FD2F2B-D863-4CCC-F1E4-9AC336C5808E}"/>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D7BFC7A3-1E1A-00D1-B72A-2445D543C740}"/>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67172404-CD8F-C68B-AFEC-1A9FD3B5BA94}"/>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D5031D5D-506E-4DBB-5E3E-0F2FD9469073}"/>
              </a:ext>
            </a:extLst>
          </p:cNvPr>
          <p:cNvGrpSpPr/>
          <p:nvPr/>
        </p:nvGrpSpPr>
        <p:grpSpPr>
          <a:xfrm>
            <a:off x="12354967" y="-1282"/>
            <a:ext cx="4466690" cy="6858000"/>
            <a:chOff x="4022140" y="13466"/>
            <a:chExt cx="4466690" cy="6858000"/>
          </a:xfrm>
        </p:grpSpPr>
        <p:grpSp>
          <p:nvGrpSpPr>
            <p:cNvPr id="35" name="Group 34">
              <a:extLst>
                <a:ext uri="{FF2B5EF4-FFF2-40B4-BE49-F238E27FC236}">
                  <a16:creationId xmlns:a16="http://schemas.microsoft.com/office/drawing/2014/main" id="{F26E6D02-AD81-9343-54A5-F37D1433CE80}"/>
                </a:ext>
              </a:extLst>
            </p:cNvPr>
            <p:cNvGrpSpPr/>
            <p:nvPr/>
          </p:nvGrpSpPr>
          <p:grpSpPr>
            <a:xfrm>
              <a:off x="4022140" y="13466"/>
              <a:ext cx="4353421" cy="6858000"/>
              <a:chOff x="4022140" y="13466"/>
              <a:chExt cx="4353421" cy="6858000"/>
            </a:xfrm>
          </p:grpSpPr>
          <p:sp>
            <p:nvSpPr>
              <p:cNvPr id="12" name="Rectangle 11">
                <a:extLst>
                  <a:ext uri="{FF2B5EF4-FFF2-40B4-BE49-F238E27FC236}">
                    <a16:creationId xmlns:a16="http://schemas.microsoft.com/office/drawing/2014/main" id="{D6344EAC-316A-D262-F0BA-7F35623D7935}"/>
                  </a:ext>
                </a:extLst>
              </p:cNvPr>
              <p:cNvSpPr/>
              <p:nvPr/>
            </p:nvSpPr>
            <p:spPr>
              <a:xfrm>
                <a:off x="4022140" y="13466"/>
                <a:ext cx="4031226" cy="6858000"/>
              </a:xfrm>
              <a:prstGeom prst="rect">
                <a:avLst/>
              </a:prstGeom>
              <a:solidFill>
                <a:srgbClr val="118779">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0DA161E8-2D40-34BE-710A-C9C7B087B45C}"/>
                  </a:ext>
                </a:extLst>
              </p:cNvPr>
              <p:cNvSpPr txBox="1"/>
              <p:nvPr/>
            </p:nvSpPr>
            <p:spPr>
              <a:xfrm>
                <a:off x="4845781" y="786581"/>
                <a:ext cx="3529780"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4A683BA8-6BB1-79AF-48A5-5D4255DD02FA}"/>
                  </a:ext>
                </a:extLst>
              </p:cNvPr>
              <p:cNvSpPr txBox="1"/>
              <p:nvPr/>
            </p:nvSpPr>
            <p:spPr>
              <a:xfrm>
                <a:off x="4437742" y="1679601"/>
                <a:ext cx="314140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3EABBF27-47DA-6C4E-196F-027268232797}"/>
                  </a:ext>
                </a:extLst>
              </p:cNvPr>
              <p:cNvSpPr txBox="1"/>
              <p:nvPr/>
            </p:nvSpPr>
            <p:spPr>
              <a:xfrm>
                <a:off x="4509960" y="3172786"/>
                <a:ext cx="3323302"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4261F70D-A76C-8421-6285-D7AE4CE99142}"/>
                </a:ext>
              </a:extLst>
            </p:cNvPr>
            <p:cNvSpPr/>
            <p:nvPr/>
          </p:nvSpPr>
          <p:spPr>
            <a:xfrm rot="5400000">
              <a:off x="7865628" y="496006"/>
              <a:ext cx="809416" cy="436988"/>
            </a:xfrm>
            <a:prstGeom prst="triangle">
              <a:avLst/>
            </a:prstGeom>
            <a:solidFill>
              <a:srgbClr val="093E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DEADD2A8-C932-589B-DAD5-11A1D13BE4AE}"/>
              </a:ext>
            </a:extLst>
          </p:cNvPr>
          <p:cNvGrpSpPr/>
          <p:nvPr/>
        </p:nvGrpSpPr>
        <p:grpSpPr>
          <a:xfrm>
            <a:off x="-4447050" y="13466"/>
            <a:ext cx="4460646" cy="6858000"/>
            <a:chOff x="-6044" y="6092"/>
            <a:chExt cx="4460646" cy="6858000"/>
          </a:xfrm>
        </p:grpSpPr>
        <p:sp>
          <p:nvSpPr>
            <p:cNvPr id="9" name="Rectangle 8">
              <a:extLst>
                <a:ext uri="{FF2B5EF4-FFF2-40B4-BE49-F238E27FC236}">
                  <a16:creationId xmlns:a16="http://schemas.microsoft.com/office/drawing/2014/main" id="{F18661D4-5692-34F6-16EB-A548E2D77940}"/>
                </a:ext>
              </a:extLst>
            </p:cNvPr>
            <p:cNvSpPr/>
            <p:nvPr/>
          </p:nvSpPr>
          <p:spPr>
            <a:xfrm>
              <a:off x="-6044" y="6092"/>
              <a:ext cx="4031226" cy="6858000"/>
            </a:xfrm>
            <a:prstGeom prst="rect">
              <a:avLst/>
            </a:prstGeom>
            <a:solidFill>
              <a:srgbClr val="FCB9B2">
                <a:alpha val="2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8D7BFAFF-21C6-70D6-8A82-8D909B46E4D7}"/>
                </a:ext>
              </a:extLst>
            </p:cNvPr>
            <p:cNvGrpSpPr/>
            <p:nvPr/>
          </p:nvGrpSpPr>
          <p:grpSpPr>
            <a:xfrm>
              <a:off x="481781" y="337306"/>
              <a:ext cx="3972821" cy="5143804"/>
              <a:chOff x="481781" y="337306"/>
              <a:chExt cx="3972821" cy="5143804"/>
            </a:xfrm>
          </p:grpSpPr>
          <p:grpSp>
            <p:nvGrpSpPr>
              <p:cNvPr id="34" name="Group 33">
                <a:extLst>
                  <a:ext uri="{FF2B5EF4-FFF2-40B4-BE49-F238E27FC236}">
                    <a16:creationId xmlns:a16="http://schemas.microsoft.com/office/drawing/2014/main" id="{A0FABD65-EA6E-0365-1B84-B0C9A10B853D}"/>
                  </a:ext>
                </a:extLst>
              </p:cNvPr>
              <p:cNvGrpSpPr/>
              <p:nvPr/>
            </p:nvGrpSpPr>
            <p:grpSpPr>
              <a:xfrm>
                <a:off x="481781" y="767023"/>
                <a:ext cx="3067663" cy="4714087"/>
                <a:chOff x="481781" y="767023"/>
                <a:chExt cx="3067663" cy="4714087"/>
              </a:xfrm>
            </p:grpSpPr>
            <p:sp>
              <p:nvSpPr>
                <p:cNvPr id="13" name="TextBox 12">
                  <a:extLst>
                    <a:ext uri="{FF2B5EF4-FFF2-40B4-BE49-F238E27FC236}">
                      <a16:creationId xmlns:a16="http://schemas.microsoft.com/office/drawing/2014/main" id="{EEADB0F8-E104-CB15-BA64-7EFEB6791535}"/>
                    </a:ext>
                  </a:extLst>
                </p:cNvPr>
                <p:cNvSpPr txBox="1"/>
                <p:nvPr/>
              </p:nvSpPr>
              <p:spPr>
                <a:xfrm>
                  <a:off x="783193" y="767023"/>
                  <a:ext cx="2467897"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C0996175-6ABA-A84E-2C85-D98ADD1D0150}"/>
                    </a:ext>
                  </a:extLst>
                </p:cNvPr>
                <p:cNvSpPr txBox="1"/>
                <p:nvPr/>
              </p:nvSpPr>
              <p:spPr>
                <a:xfrm>
                  <a:off x="481781" y="1679601"/>
                  <a:ext cx="3067663" cy="1200329"/>
                </a:xfrm>
                <a:prstGeom prst="rect">
                  <a:avLst/>
                </a:prstGeom>
                <a:no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77C4B7FF-F9C2-7666-7BB6-21688EDDD8A7}"/>
                    </a:ext>
                  </a:extLst>
                </p:cNvPr>
                <p:cNvSpPr txBox="1"/>
                <p:nvPr/>
              </p:nvSpPr>
              <p:spPr>
                <a:xfrm>
                  <a:off x="481781" y="3172786"/>
                  <a:ext cx="2979174"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F60415E0-3A1B-CAFD-D695-5CAF992F976C}"/>
                  </a:ext>
                </a:extLst>
              </p:cNvPr>
              <p:cNvSpPr/>
              <p:nvPr/>
            </p:nvSpPr>
            <p:spPr>
              <a:xfrm rot="5400000">
                <a:off x="3831400" y="523520"/>
                <a:ext cx="809416" cy="436988"/>
              </a:xfrm>
              <a:prstGeom prst="triangle">
                <a:avLst/>
              </a:prstGeom>
              <a:solidFill>
                <a:srgbClr val="3D2D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5" name="Group 14">
            <a:extLst>
              <a:ext uri="{FF2B5EF4-FFF2-40B4-BE49-F238E27FC236}">
                <a16:creationId xmlns:a16="http://schemas.microsoft.com/office/drawing/2014/main" id="{1C6E112C-B9AA-4FD0-1929-5006BE598FBA}"/>
              </a:ext>
            </a:extLst>
          </p:cNvPr>
          <p:cNvGrpSpPr/>
          <p:nvPr/>
        </p:nvGrpSpPr>
        <p:grpSpPr>
          <a:xfrm>
            <a:off x="-5148233" y="61942"/>
            <a:ext cx="4847607" cy="2862994"/>
            <a:chOff x="13596" y="13466"/>
            <a:chExt cx="4416281" cy="2265465"/>
          </a:xfrm>
        </p:grpSpPr>
        <p:pic>
          <p:nvPicPr>
            <p:cNvPr id="4" name="Picture 3" descr="A peacock with a black background&#10;&#10;Description automatically generated">
              <a:extLst>
                <a:ext uri="{FF2B5EF4-FFF2-40B4-BE49-F238E27FC236}">
                  <a16:creationId xmlns:a16="http://schemas.microsoft.com/office/drawing/2014/main" id="{D96B77B2-F56C-0549-ACC2-30683FFD3E88}"/>
                </a:ext>
              </a:extLst>
            </p:cNvPr>
            <p:cNvPicPr>
              <a:picLocks noChangeAspect="1"/>
            </p:cNvPicPr>
            <p:nvPr/>
          </p:nvPicPr>
          <p:blipFill>
            <a:blip r:embed="rId5">
              <a:extLst>
                <a:ext uri="{BEBA8EAE-BF5A-486C-A8C5-ECC9F3942E4B}">
                  <a14:imgProps xmlns:a14="http://schemas.microsoft.com/office/drawing/2010/main">
                    <a14:imgLayer r:embed="rId4">
                      <a14:imgEffect>
                        <a14:artisticBlur radius="40"/>
                      </a14:imgEffect>
                      <a14:imgEffect>
                        <a14:saturation sat="400000"/>
                      </a14:imgEffect>
                      <a14:imgEffect>
                        <a14:brightnessContrast bright="-20000"/>
                      </a14:imgEffect>
                    </a14:imgLayer>
                  </a14:imgProps>
                </a:ext>
                <a:ext uri="{28A0092B-C50C-407E-A947-70E740481C1C}">
                  <a14:useLocalDpi xmlns:a14="http://schemas.microsoft.com/office/drawing/2010/main" val="0"/>
                </a:ext>
              </a:extLst>
            </a:blip>
            <a:srcRect t="6267" r="63778" b="62763"/>
            <a:stretch/>
          </p:blipFill>
          <p:spPr>
            <a:xfrm>
              <a:off x="13596" y="13466"/>
              <a:ext cx="4416281" cy="2265465"/>
            </a:xfrm>
            <a:prstGeom prst="rect">
              <a:avLst/>
            </a:prstGeom>
          </p:spPr>
        </p:pic>
        <p:pic>
          <p:nvPicPr>
            <p:cNvPr id="7" name="Picture 6" descr="A bar code with a number of numbers&#10;&#10;Description automatically generated with medium confidence">
              <a:extLst>
                <a:ext uri="{FF2B5EF4-FFF2-40B4-BE49-F238E27FC236}">
                  <a16:creationId xmlns:a16="http://schemas.microsoft.com/office/drawing/2014/main" id="{9DFE792C-BBB7-616C-FB02-0586649FA8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6474" y="438604"/>
              <a:ext cx="3834966" cy="1516463"/>
            </a:xfrm>
            <a:prstGeom prst="rect">
              <a:avLst/>
            </a:prstGeom>
          </p:spPr>
        </p:pic>
      </p:grpSp>
      <p:grpSp>
        <p:nvGrpSpPr>
          <p:cNvPr id="24" name="Group 23">
            <a:extLst>
              <a:ext uri="{FF2B5EF4-FFF2-40B4-BE49-F238E27FC236}">
                <a16:creationId xmlns:a16="http://schemas.microsoft.com/office/drawing/2014/main" id="{7DD9D50E-9B11-4ECD-0911-ADAE2FC4F169}"/>
              </a:ext>
            </a:extLst>
          </p:cNvPr>
          <p:cNvGrpSpPr/>
          <p:nvPr/>
        </p:nvGrpSpPr>
        <p:grpSpPr>
          <a:xfrm>
            <a:off x="-5525979" y="3975066"/>
            <a:ext cx="5139159" cy="2728398"/>
            <a:chOff x="0" y="3784922"/>
            <a:chExt cx="4606724" cy="2176040"/>
          </a:xfrm>
        </p:grpSpPr>
        <p:sp>
          <p:nvSpPr>
            <p:cNvPr id="17" name="Rectangle 16">
              <a:extLst>
                <a:ext uri="{FF2B5EF4-FFF2-40B4-BE49-F238E27FC236}">
                  <a16:creationId xmlns:a16="http://schemas.microsoft.com/office/drawing/2014/main" id="{5CA2F87F-3C31-11B0-B267-811E0CD488AD}"/>
                </a:ext>
              </a:extLst>
            </p:cNvPr>
            <p:cNvSpPr/>
            <p:nvPr/>
          </p:nvSpPr>
          <p:spPr>
            <a:xfrm>
              <a:off x="0" y="3784922"/>
              <a:ext cx="4606724" cy="2176040"/>
            </a:xfrm>
            <a:prstGeom prst="rect">
              <a:avLst/>
            </a:prstGeom>
            <a:solidFill>
              <a:srgbClr val="000000">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Picture 20" descr="A graph showing a graph of a graph&#10;&#10;Description automatically generated with medium confidence">
              <a:extLst>
                <a:ext uri="{FF2B5EF4-FFF2-40B4-BE49-F238E27FC236}">
                  <a16:creationId xmlns:a16="http://schemas.microsoft.com/office/drawing/2014/main" id="{FA4497AF-F7A8-A934-B1BC-41342068C5C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45" y="4105744"/>
              <a:ext cx="3852644" cy="1523453"/>
            </a:xfrm>
            <a:prstGeom prst="rect">
              <a:avLst/>
            </a:prstGeom>
          </p:spPr>
        </p:pic>
      </p:grpSp>
      <p:sp>
        <p:nvSpPr>
          <p:cNvPr id="3" name="TextBox 2">
            <a:extLst>
              <a:ext uri="{FF2B5EF4-FFF2-40B4-BE49-F238E27FC236}">
                <a16:creationId xmlns:a16="http://schemas.microsoft.com/office/drawing/2014/main" id="{0DC67FEB-84A9-6FE8-1082-E81CFA29C979}"/>
              </a:ext>
            </a:extLst>
          </p:cNvPr>
          <p:cNvSpPr txBox="1"/>
          <p:nvPr/>
        </p:nvSpPr>
        <p:spPr>
          <a:xfrm>
            <a:off x="3787351" y="2924936"/>
            <a:ext cx="7130006" cy="1200329"/>
          </a:xfrm>
          <a:prstGeom prst="rect">
            <a:avLst/>
          </a:prstGeom>
          <a:noFill/>
        </p:spPr>
        <p:txBody>
          <a:bodyPr wrap="square" rtlCol="0">
            <a:spAutoFit/>
          </a:bodyPr>
          <a:lstStyle/>
          <a:p>
            <a:r>
              <a:rPr lang="en-IN" sz="7200" dirty="0">
                <a:solidFill>
                  <a:schemeClr val="bg1">
                    <a:lumMod val="95000"/>
                  </a:schemeClr>
                </a:solidFill>
                <a:latin typeface="Boucherie Block" panose="020F0502020204030204" pitchFamily="2" charset="0"/>
              </a:rPr>
              <a:t>Thank you</a:t>
            </a:r>
          </a:p>
        </p:txBody>
      </p:sp>
    </p:spTree>
    <p:extLst>
      <p:ext uri="{BB962C8B-B14F-4D97-AF65-F5344CB8AC3E}">
        <p14:creationId xmlns:p14="http://schemas.microsoft.com/office/powerpoint/2010/main" val="28768810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177FF86-CE86-9709-9FA5-57BF74FE0B65}"/>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97E91E8F-3A86-5D4E-0DF5-623D6C45A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6DA913B3-C872-185B-DF0D-366D95F8EA18}"/>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sp>
        <p:nvSpPr>
          <p:cNvPr id="6" name="TextBox 5">
            <a:extLst>
              <a:ext uri="{FF2B5EF4-FFF2-40B4-BE49-F238E27FC236}">
                <a16:creationId xmlns:a16="http://schemas.microsoft.com/office/drawing/2014/main" id="{AB72C7FB-F57B-0D20-3952-9F4AA89D8491}"/>
              </a:ext>
            </a:extLst>
          </p:cNvPr>
          <p:cNvSpPr txBox="1"/>
          <p:nvPr/>
        </p:nvSpPr>
        <p:spPr>
          <a:xfrm>
            <a:off x="639094" y="2113934"/>
            <a:ext cx="9389809" cy="1107996"/>
          </a:xfrm>
          <a:prstGeom prst="rect">
            <a:avLst/>
          </a:prstGeom>
          <a:noFill/>
        </p:spPr>
        <p:txBody>
          <a:bodyPr wrap="square" rtlCol="0">
            <a:spAutoFit/>
          </a:bodyPr>
          <a:lstStyle/>
          <a:p>
            <a:r>
              <a:rPr lang="en-IN" sz="6600" dirty="0">
                <a:solidFill>
                  <a:schemeClr val="bg1">
                    <a:lumMod val="95000"/>
                  </a:schemeClr>
                </a:solidFill>
                <a:latin typeface="Bahnschrift SemiBold" panose="020B0502040204020203" pitchFamily="34" charset="0"/>
              </a:rPr>
              <a:t>WILDLIFE CLASSIFIER</a:t>
            </a:r>
          </a:p>
        </p:txBody>
      </p:sp>
      <p:pic>
        <p:nvPicPr>
          <p:cNvPr id="7" name="Picture 6" descr="A peacock with a black background&#10;&#10;Description automatically generated">
            <a:extLst>
              <a:ext uri="{FF2B5EF4-FFF2-40B4-BE49-F238E27FC236}">
                <a16:creationId xmlns:a16="http://schemas.microsoft.com/office/drawing/2014/main" id="{879E8A7D-B0BC-5611-19AA-1813AA938E8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75" b="95446" l="2181" r="90000">
                        <a14:foregroundMark x1="21624" y1="59205" x2="42784" y2="47974"/>
                        <a14:foregroundMark x1="42784" y1="47974" x2="27239" y2="56580"/>
                        <a14:foregroundMark x1="27239" y1="56580" x2="34617" y2="53686"/>
                        <a14:foregroundMark x1="34617" y1="53686" x2="21531" y2="63373"/>
                        <a14:foregroundMark x1="487" y1="79622" x2="9188" y2="71247"/>
                        <a14:foregroundMark x1="9188" y1="71247" x2="5963" y2="80818"/>
                        <a14:foregroundMark x1="5963" y1="80818" x2="2343" y2="83867"/>
                        <a14:foregroundMark x1="2343" y1="83867" x2="5429" y2="76187"/>
                        <a14:foregroundMark x1="5429" y1="76187" x2="2900" y2="82362"/>
                        <a14:foregroundMark x1="2900" y1="82362" x2="7309" y2="80239"/>
                        <a14:foregroundMark x1="7309" y1="80239" x2="3596" y2="86607"/>
                        <a14:foregroundMark x1="3596" y1="86607" x2="7332" y2="83443"/>
                        <a14:foregroundMark x1="7332" y1="83443" x2="5592" y2="91779"/>
                        <a14:foregroundMark x1="5592" y1="91779" x2="650" y2="93439"/>
                        <a14:foregroundMark x1="650" y1="93439" x2="650" y2="85604"/>
                        <a14:foregroundMark x1="650" y1="85604" x2="6032" y2="88730"/>
                        <a14:foregroundMark x1="6032" y1="88730" x2="10418" y2="83790"/>
                        <a14:foregroundMark x1="10418" y1="83790" x2="9907" y2="73987"/>
                        <a14:foregroundMark x1="9907" y1="73987" x2="6148" y2="81127"/>
                        <a14:foregroundMark x1="6148" y1="81127" x2="2204" y2="82709"/>
                        <a14:foregroundMark x1="2204" y1="82709" x2="2251" y2="92937"/>
                        <a14:foregroundMark x1="27100" y1="70359" x2="33782" y2="68352"/>
                        <a14:foregroundMark x1="33782" y1="68352" x2="27030" y2="77074"/>
                        <a14:foregroundMark x1="27030" y1="77074" x2="34339" y2="74180"/>
                        <a14:foregroundMark x1="34339" y1="74180" x2="40371" y2="75724"/>
                        <a14:foregroundMark x1="40371" y1="75724" x2="46682" y2="71633"/>
                        <a14:foregroundMark x1="46682" y1="71633" x2="43318" y2="67734"/>
                        <a14:foregroundMark x1="43318" y1="67734" x2="51299" y2="78464"/>
                        <a14:foregroundMark x1="51299" y1="78464" x2="47749" y2="74643"/>
                        <a14:foregroundMark x1="47749" y1="74643" x2="41044" y2="78657"/>
                        <a14:foregroundMark x1="41044" y1="78657" x2="34965" y2="79467"/>
                        <a14:foregroundMark x1="34965" y1="79467" x2="37216" y2="73138"/>
                        <a14:foregroundMark x1="37216" y1="73138" x2="31833" y2="74682"/>
                        <a14:foregroundMark x1="31833" y1="74682" x2="29582" y2="80857"/>
                        <a14:foregroundMark x1="29582" y1="80857" x2="25661" y2="83790"/>
                        <a14:foregroundMark x1="25661" y1="83790" x2="21253" y2="84678"/>
                        <a14:foregroundMark x1="21253" y1="84678" x2="14362" y2="91470"/>
                        <a14:foregroundMark x1="14362" y1="91470" x2="28121" y2="88383"/>
                        <a14:foregroundMark x1="28121" y1="88383" x2="22459" y2="88074"/>
                        <a14:foregroundMark x1="22459" y1="88074" x2="10394" y2="95484"/>
                        <a14:foregroundMark x1="10394" y1="95484" x2="24432" y2="82208"/>
                        <a14:foregroundMark x1="24432" y1="82208" x2="24200" y2="82323"/>
                        <a14:foregroundMark x1="79026" y1="20108" x2="76102" y2="25627"/>
                        <a14:foregroundMark x1="76102" y1="25627" x2="78376" y2="19838"/>
                        <a14:foregroundMark x1="78376" y1="19838" x2="78260" y2="28869"/>
                        <a14:foregroundMark x1="78260" y1="28869" x2="76357" y2="23041"/>
                        <a14:foregroundMark x1="76357" y1="23041" x2="76775" y2="20224"/>
                        <a14:foregroundMark x1="77100" y1="14975" x2="75244" y2="21150"/>
                      </a14:backgroundRemoval>
                    </a14:imgEffect>
                  </a14:imgLayer>
                </a14:imgProps>
              </a:ext>
              <a:ext uri="{28A0092B-C50C-407E-A947-70E740481C1C}">
                <a14:useLocalDpi xmlns:a14="http://schemas.microsoft.com/office/drawing/2010/main" val="0"/>
              </a:ext>
            </a:extLst>
          </a:blip>
          <a:srcRect t="6267"/>
          <a:stretch/>
        </p:blipFill>
        <p:spPr>
          <a:xfrm>
            <a:off x="-1504" y="-1282"/>
            <a:ext cx="12191980" cy="6856718"/>
          </a:xfrm>
          <a:prstGeom prst="rect">
            <a:avLst/>
          </a:prstGeom>
          <a:effectLst>
            <a:outerShdw blurRad="50800" dist="38100" dir="16200000" rotWithShape="0">
              <a:prstClr val="black">
                <a:alpha val="40000"/>
              </a:prstClr>
            </a:outerShdw>
          </a:effectLst>
        </p:spPr>
      </p:pic>
      <p:sp>
        <p:nvSpPr>
          <p:cNvPr id="2" name="TextBox 1">
            <a:extLst>
              <a:ext uri="{FF2B5EF4-FFF2-40B4-BE49-F238E27FC236}">
                <a16:creationId xmlns:a16="http://schemas.microsoft.com/office/drawing/2014/main" id="{24C62C4B-8C6E-2F4A-D4D7-21F05A5487E9}"/>
              </a:ext>
            </a:extLst>
          </p:cNvPr>
          <p:cNvSpPr txBox="1"/>
          <p:nvPr/>
        </p:nvSpPr>
        <p:spPr>
          <a:xfrm>
            <a:off x="10028903" y="6123008"/>
            <a:ext cx="3854370" cy="646331"/>
          </a:xfrm>
          <a:prstGeom prst="rect">
            <a:avLst/>
          </a:prstGeom>
          <a:noFill/>
        </p:spPr>
        <p:txBody>
          <a:bodyPr wrap="square" rtlCol="0">
            <a:spAutoFit/>
          </a:bodyPr>
          <a:lstStyle/>
          <a:p>
            <a:r>
              <a:rPr lang="en-IN" sz="1200" dirty="0">
                <a:solidFill>
                  <a:schemeClr val="bg1">
                    <a:lumMod val="95000"/>
                  </a:schemeClr>
                </a:solidFill>
              </a:rPr>
              <a:t>Supratim Saha – E23CSEU0525</a:t>
            </a:r>
            <a:br>
              <a:rPr lang="en-IN" sz="1200" dirty="0">
                <a:solidFill>
                  <a:schemeClr val="bg1">
                    <a:lumMod val="95000"/>
                  </a:schemeClr>
                </a:solidFill>
              </a:rPr>
            </a:br>
            <a:br>
              <a:rPr lang="en-IN" sz="1200" dirty="0">
                <a:solidFill>
                  <a:schemeClr val="bg1">
                    <a:lumMod val="95000"/>
                  </a:schemeClr>
                </a:solidFill>
              </a:rPr>
            </a:br>
            <a:r>
              <a:rPr lang="en-IN" sz="1200" dirty="0" err="1">
                <a:solidFill>
                  <a:schemeClr val="bg1">
                    <a:lumMod val="95000"/>
                  </a:schemeClr>
                </a:solidFill>
              </a:rPr>
              <a:t>Sambhav</a:t>
            </a:r>
            <a:r>
              <a:rPr lang="en-IN" sz="1200" dirty="0">
                <a:solidFill>
                  <a:schemeClr val="bg1">
                    <a:lumMod val="95000"/>
                  </a:schemeClr>
                </a:solidFill>
              </a:rPr>
              <a:t> Jain – E23CSEU0577</a:t>
            </a:r>
          </a:p>
        </p:txBody>
      </p:sp>
    </p:spTree>
    <p:extLst>
      <p:ext uri="{BB962C8B-B14F-4D97-AF65-F5344CB8AC3E}">
        <p14:creationId xmlns:p14="http://schemas.microsoft.com/office/powerpoint/2010/main" val="41811434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82BF349-BAF8-26DF-3B2B-F28867AB146B}"/>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8AA7F70B-32D9-45B1-BE79-A77FD61F0F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21E11734-B1A3-BE47-498E-E5FCDA8842E7}"/>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753FDDDB-5C43-56E3-65EF-93422F5E2703}"/>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t="6267" r="53548"/>
          <a:stretch/>
        </p:blipFill>
        <p:spPr>
          <a:xfrm>
            <a:off x="19" y="1282"/>
            <a:ext cx="5663361" cy="6856718"/>
          </a:xfrm>
          <a:prstGeom prst="rect">
            <a:avLst/>
          </a:prstGeom>
        </p:spPr>
      </p:pic>
      <p:sp>
        <p:nvSpPr>
          <p:cNvPr id="3" name="TextBox 2">
            <a:extLst>
              <a:ext uri="{FF2B5EF4-FFF2-40B4-BE49-F238E27FC236}">
                <a16:creationId xmlns:a16="http://schemas.microsoft.com/office/drawing/2014/main" id="{D34C7F6F-1F4A-1C62-229C-C24DC6B8775A}"/>
              </a:ext>
            </a:extLst>
          </p:cNvPr>
          <p:cNvSpPr txBox="1"/>
          <p:nvPr/>
        </p:nvSpPr>
        <p:spPr>
          <a:xfrm>
            <a:off x="1415846" y="973394"/>
            <a:ext cx="3224980" cy="523220"/>
          </a:xfrm>
          <a:prstGeom prst="rect">
            <a:avLst/>
          </a:prstGeom>
          <a:noFill/>
        </p:spPr>
        <p:txBody>
          <a:bodyPr wrap="square" rtlCol="0">
            <a:spAutoFit/>
          </a:bodyPr>
          <a:lstStyle/>
          <a:p>
            <a:r>
              <a:rPr lang="en-IN" sz="2800" dirty="0">
                <a:solidFill>
                  <a:schemeClr val="bg1">
                    <a:lumMod val="95000"/>
                  </a:schemeClr>
                </a:solidFill>
              </a:rPr>
              <a:t>INTRODUCTION</a:t>
            </a:r>
          </a:p>
        </p:txBody>
      </p:sp>
      <p:sp>
        <p:nvSpPr>
          <p:cNvPr id="4" name="TextBox 3">
            <a:extLst>
              <a:ext uri="{FF2B5EF4-FFF2-40B4-BE49-F238E27FC236}">
                <a16:creationId xmlns:a16="http://schemas.microsoft.com/office/drawing/2014/main" id="{238B744C-9014-01A7-D5F2-BBAE675061C9}"/>
              </a:ext>
            </a:extLst>
          </p:cNvPr>
          <p:cNvSpPr txBox="1"/>
          <p:nvPr/>
        </p:nvSpPr>
        <p:spPr>
          <a:xfrm>
            <a:off x="894735" y="2241755"/>
            <a:ext cx="4188542" cy="3600986"/>
          </a:xfrm>
          <a:prstGeom prst="rect">
            <a:avLst/>
          </a:prstGeom>
          <a:noFill/>
        </p:spPr>
        <p:txBody>
          <a:bodyPr wrap="square" rtlCol="0">
            <a:spAutoFit/>
          </a:bodyPr>
          <a:lstStyle/>
          <a:p>
            <a:r>
              <a:rPr lang="en-US" sz="1200" dirty="0">
                <a:solidFill>
                  <a:schemeClr val="bg1">
                    <a:lumMod val="95000"/>
                  </a:schemeClr>
                </a:solidFill>
              </a:rPr>
              <a:t>Biodiversity is under constant threat from habitat destruction, climate change, and poaching, making wildlife monitoring and conservation critical. Traditional methods like field surveys and manual annotations are not only labor-intensive but also prone to significant errors. Deep learning offers a scalable and automated solution to these challenges, with Convolutional Neural Networks (CNNs) demonstrating remarkable success in feature extraction and image classification tasks.</a:t>
            </a:r>
          </a:p>
          <a:p>
            <a:r>
              <a:rPr lang="en-US" sz="1200" dirty="0">
                <a:solidFill>
                  <a:schemeClr val="bg1">
                    <a:lumMod val="95000"/>
                  </a:schemeClr>
                </a:solidFill>
              </a:rPr>
              <a:t>This project aims to develop a robust wildlife image classification system using the EfficientNetB3 architecture to accurately classify images of 90 animal species. By leveraging advanced preprocessing techniques and data augmentation, the model achieves high accuracy and generalizability across diverse animal classes. The results contribute to ecological monitoring and conservation efforts, enabling efficient and accurate identification of species in real-world applications.</a:t>
            </a:r>
          </a:p>
          <a:p>
            <a:endParaRPr lang="en-IN" sz="1200" dirty="0">
              <a:solidFill>
                <a:schemeClr val="bg1">
                  <a:lumMod val="95000"/>
                </a:schemeClr>
              </a:solidFill>
            </a:endParaRPr>
          </a:p>
        </p:txBody>
      </p:sp>
    </p:spTree>
    <p:extLst>
      <p:ext uri="{BB962C8B-B14F-4D97-AF65-F5344CB8AC3E}">
        <p14:creationId xmlns:p14="http://schemas.microsoft.com/office/powerpoint/2010/main" val="24699951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F2224F-FE01-845B-0E77-7C0E7C795378}"/>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4A689BB2-1907-6949-8D26-5EBD76C16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4C573F8B-80E5-BD90-13F1-4740D370E0B8}"/>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74E6384C-6A11-7148-1A93-E5D02E1832C9}"/>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1" t="6267" r="25" b="42810"/>
          <a:stretch/>
        </p:blipFill>
        <p:spPr>
          <a:xfrm>
            <a:off x="19" y="1282"/>
            <a:ext cx="12188952" cy="3725144"/>
          </a:xfrm>
          <a:prstGeom prst="rect">
            <a:avLst/>
          </a:prstGeom>
        </p:spPr>
      </p:pic>
      <p:sp>
        <p:nvSpPr>
          <p:cNvPr id="6" name="TextBox 5">
            <a:extLst>
              <a:ext uri="{FF2B5EF4-FFF2-40B4-BE49-F238E27FC236}">
                <a16:creationId xmlns:a16="http://schemas.microsoft.com/office/drawing/2014/main" id="{70D213CD-478B-5086-0E0A-BB7E8B8373BB}"/>
              </a:ext>
            </a:extLst>
          </p:cNvPr>
          <p:cNvSpPr txBox="1"/>
          <p:nvPr/>
        </p:nvSpPr>
        <p:spPr>
          <a:xfrm>
            <a:off x="776747" y="383458"/>
            <a:ext cx="10992465" cy="2893100"/>
          </a:xfrm>
          <a:prstGeom prst="rect">
            <a:avLst/>
          </a:prstGeom>
          <a:noFill/>
        </p:spPr>
        <p:txBody>
          <a:bodyPr wrap="square" rtlCol="0">
            <a:spAutoFit/>
          </a:bodyPr>
          <a:lstStyle/>
          <a:p>
            <a:r>
              <a:rPr lang="en-US" sz="1400" dirty="0">
                <a:solidFill>
                  <a:schemeClr val="bg1">
                    <a:lumMod val="95000"/>
                  </a:schemeClr>
                </a:solidFill>
              </a:rPr>
              <a:t>Convolutional Neural Networks (CNNs) are a specialized type of deep learning algorithm highly effective for image classification tasks. They process input images by automatically extracting hierarchical features, making them ideal for tasks involving complex patterns and textures. The architecture of a CNN typically includes three main components: convolutional layers, pooling layers, and fully connected layers.</a:t>
            </a:r>
          </a:p>
          <a:p>
            <a:endParaRPr lang="en-US" sz="1400" dirty="0">
              <a:solidFill>
                <a:schemeClr val="bg1">
                  <a:lumMod val="95000"/>
                </a:schemeClr>
              </a:solidFill>
            </a:endParaRPr>
          </a:p>
          <a:p>
            <a:r>
              <a:rPr lang="en-US" sz="1400" dirty="0">
                <a:solidFill>
                  <a:schemeClr val="bg1">
                    <a:lumMod val="95000"/>
                  </a:schemeClr>
                </a:solidFill>
              </a:rPr>
              <a:t>Convolutional layers apply filters to detect features like edges, textures, and shapes by sliding across the image, creating feature maps. Activation functions such as </a:t>
            </a:r>
            <a:r>
              <a:rPr lang="en-US" sz="1400" dirty="0" err="1">
                <a:solidFill>
                  <a:schemeClr val="bg1">
                    <a:lumMod val="95000"/>
                  </a:schemeClr>
                </a:solidFill>
              </a:rPr>
              <a:t>ReLU</a:t>
            </a:r>
            <a:r>
              <a:rPr lang="en-US" sz="1400" dirty="0">
                <a:solidFill>
                  <a:schemeClr val="bg1">
                    <a:lumMod val="95000"/>
                  </a:schemeClr>
                </a:solidFill>
              </a:rPr>
              <a:t> introduce non-linearity, enabling the network to learn complex patterns. Pooling layers, such as max-pooling, </a:t>
            </a:r>
            <a:r>
              <a:rPr lang="en-US" sz="1400" dirty="0" err="1">
                <a:solidFill>
                  <a:schemeClr val="bg1">
                    <a:lumMod val="95000"/>
                  </a:schemeClr>
                </a:solidFill>
              </a:rPr>
              <a:t>downsample</a:t>
            </a:r>
            <a:r>
              <a:rPr lang="en-US" sz="1400" dirty="0">
                <a:solidFill>
                  <a:schemeClr val="bg1">
                    <a:lumMod val="95000"/>
                  </a:schemeClr>
                </a:solidFill>
              </a:rPr>
              <a:t> the feature maps, reducing spatial dimensions and computational complexity while retaining essential information. Finally, the feature maps are flattened and passed to fully connected layers, which use a </a:t>
            </a:r>
            <a:r>
              <a:rPr lang="en-US" sz="1400" dirty="0" err="1">
                <a:solidFill>
                  <a:schemeClr val="bg1">
                    <a:lumMod val="95000"/>
                  </a:schemeClr>
                </a:solidFill>
              </a:rPr>
              <a:t>softmax</a:t>
            </a:r>
            <a:r>
              <a:rPr lang="en-US" sz="1400" dirty="0">
                <a:solidFill>
                  <a:schemeClr val="bg1">
                    <a:lumMod val="95000"/>
                  </a:schemeClr>
                </a:solidFill>
              </a:rPr>
              <a:t> function to classify the input into distinct categories.</a:t>
            </a:r>
          </a:p>
          <a:p>
            <a:endParaRPr lang="en-US" sz="1400" dirty="0">
              <a:solidFill>
                <a:schemeClr val="bg1">
                  <a:lumMod val="95000"/>
                </a:schemeClr>
              </a:solidFill>
            </a:endParaRPr>
          </a:p>
          <a:p>
            <a:r>
              <a:rPr lang="en-US" sz="1400" dirty="0">
                <a:solidFill>
                  <a:schemeClr val="bg1">
                    <a:lumMod val="95000"/>
                  </a:schemeClr>
                </a:solidFill>
              </a:rPr>
              <a:t>CNNs excel in handling large datasets, achieving high accuracy through automatic feature extraction and hierarchical pattern learning. Pre-trained models like </a:t>
            </a:r>
            <a:r>
              <a:rPr lang="en-US" sz="1400" dirty="0" err="1">
                <a:solidFill>
                  <a:schemeClr val="bg1">
                    <a:lumMod val="95000"/>
                  </a:schemeClr>
                </a:solidFill>
              </a:rPr>
              <a:t>EfficientNet</a:t>
            </a:r>
            <a:r>
              <a:rPr lang="en-US" sz="1400" dirty="0">
                <a:solidFill>
                  <a:schemeClr val="bg1">
                    <a:lumMod val="95000"/>
                  </a:schemeClr>
                </a:solidFill>
              </a:rPr>
              <a:t> and </a:t>
            </a:r>
            <a:r>
              <a:rPr lang="en-US" sz="1400" dirty="0" err="1">
                <a:solidFill>
                  <a:schemeClr val="bg1">
                    <a:lumMod val="95000"/>
                  </a:schemeClr>
                </a:solidFill>
              </a:rPr>
              <a:t>ResNet</a:t>
            </a:r>
            <a:r>
              <a:rPr lang="en-US" sz="1400" dirty="0">
                <a:solidFill>
                  <a:schemeClr val="bg1">
                    <a:lumMod val="95000"/>
                  </a:schemeClr>
                </a:solidFill>
              </a:rPr>
              <a:t> further enhance efficiency by enabling transfer learning. These models find applications in wildlife classification, object detection, medical imaging, and beyond, making CNNs a cornerstone of modern computer vision tasks.</a:t>
            </a:r>
          </a:p>
        </p:txBody>
      </p:sp>
    </p:spTree>
    <p:extLst>
      <p:ext uri="{BB962C8B-B14F-4D97-AF65-F5344CB8AC3E}">
        <p14:creationId xmlns:p14="http://schemas.microsoft.com/office/powerpoint/2010/main" val="8482619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E35CC7-4526-086F-DDB1-599814045AA1}"/>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81851CE4-A7F7-4308-9F50-58215AA89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C8FFADEA-A167-FD2C-036C-16F86BA750F3}"/>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2191A7F4-BF6C-CF86-8E4E-6060C3E24668}"/>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1" t="6266" r="25" b="19"/>
          <a:stretch/>
        </p:blipFill>
        <p:spPr>
          <a:xfrm>
            <a:off x="43139" y="65412"/>
            <a:ext cx="12188952" cy="6855436"/>
          </a:xfrm>
          <a:prstGeom prst="rect">
            <a:avLst/>
          </a:prstGeom>
        </p:spPr>
      </p:pic>
      <p:grpSp>
        <p:nvGrpSpPr>
          <p:cNvPr id="36" name="Group 35">
            <a:extLst>
              <a:ext uri="{FF2B5EF4-FFF2-40B4-BE49-F238E27FC236}">
                <a16:creationId xmlns:a16="http://schemas.microsoft.com/office/drawing/2014/main" id="{8F09F384-E21F-FAD0-018E-8B6739D80D01}"/>
              </a:ext>
            </a:extLst>
          </p:cNvPr>
          <p:cNvGrpSpPr/>
          <p:nvPr/>
        </p:nvGrpSpPr>
        <p:grpSpPr>
          <a:xfrm>
            <a:off x="-2594512" y="46495"/>
            <a:ext cx="4131072" cy="6858000"/>
            <a:chOff x="8057147" y="7374"/>
            <a:chExt cx="4131072" cy="6858000"/>
          </a:xfrm>
        </p:grpSpPr>
        <p:sp>
          <p:nvSpPr>
            <p:cNvPr id="11" name="Rectangle 10">
              <a:extLst>
                <a:ext uri="{FF2B5EF4-FFF2-40B4-BE49-F238E27FC236}">
                  <a16:creationId xmlns:a16="http://schemas.microsoft.com/office/drawing/2014/main" id="{D476865C-3BED-DCE1-D56B-72BE88BF4FF8}"/>
                </a:ext>
              </a:extLst>
            </p:cNvPr>
            <p:cNvSpPr/>
            <p:nvPr/>
          </p:nvSpPr>
          <p:spPr>
            <a:xfrm>
              <a:off x="8057147" y="7374"/>
              <a:ext cx="4131072" cy="6858000"/>
            </a:xfrm>
            <a:prstGeom prst="rect">
              <a:avLst/>
            </a:prstGeom>
            <a:solidFill>
              <a:srgbClr val="0A17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FCFB7ED5-5C82-0E48-BB38-F662EACFED16}"/>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188EDFA4-39F0-15A6-04BD-B835F9D1C7CF}"/>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E11CEE38-96AD-8E85-BE18-685711FC4D63}"/>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425E94DD-9DCB-A7C0-3609-F1AB7660BAAE}"/>
              </a:ext>
            </a:extLst>
          </p:cNvPr>
          <p:cNvGrpSpPr/>
          <p:nvPr/>
        </p:nvGrpSpPr>
        <p:grpSpPr>
          <a:xfrm>
            <a:off x="-2938203" y="23248"/>
            <a:ext cx="4468214" cy="6858000"/>
            <a:chOff x="4020616" y="52426"/>
            <a:chExt cx="4468214" cy="6858000"/>
          </a:xfrm>
          <a:solidFill>
            <a:srgbClr val="093E38"/>
          </a:solidFill>
        </p:grpSpPr>
        <p:grpSp>
          <p:nvGrpSpPr>
            <p:cNvPr id="35" name="Group 34">
              <a:extLst>
                <a:ext uri="{FF2B5EF4-FFF2-40B4-BE49-F238E27FC236}">
                  <a16:creationId xmlns:a16="http://schemas.microsoft.com/office/drawing/2014/main" id="{8CDCF843-3EFC-59B8-C5BD-8613DCCA9B02}"/>
                </a:ext>
              </a:extLst>
            </p:cNvPr>
            <p:cNvGrpSpPr/>
            <p:nvPr/>
          </p:nvGrpSpPr>
          <p:grpSpPr>
            <a:xfrm>
              <a:off x="4020616" y="52426"/>
              <a:ext cx="4031226" cy="6858000"/>
              <a:chOff x="4020616" y="52426"/>
              <a:chExt cx="4031226" cy="6858000"/>
            </a:xfrm>
            <a:grpFill/>
          </p:grpSpPr>
          <p:sp>
            <p:nvSpPr>
              <p:cNvPr id="12" name="Rectangle 11">
                <a:extLst>
                  <a:ext uri="{FF2B5EF4-FFF2-40B4-BE49-F238E27FC236}">
                    <a16:creationId xmlns:a16="http://schemas.microsoft.com/office/drawing/2014/main" id="{1E1FB3B9-ACD9-A93B-AA10-852381CBEAB9}"/>
                  </a:ext>
                </a:extLst>
              </p:cNvPr>
              <p:cNvSpPr/>
              <p:nvPr/>
            </p:nvSpPr>
            <p:spPr>
              <a:xfrm>
                <a:off x="4020616" y="52426"/>
                <a:ext cx="4031226" cy="685800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177ADC4F-3651-2211-5EA0-8F59F4B07D2B}"/>
                  </a:ext>
                </a:extLst>
              </p:cNvPr>
              <p:cNvSpPr txBox="1"/>
              <p:nvPr/>
            </p:nvSpPr>
            <p:spPr>
              <a:xfrm>
                <a:off x="4434350" y="804963"/>
                <a:ext cx="3529780" cy="707886"/>
              </a:xfrm>
              <a:prstGeom prst="rect">
                <a:avLst/>
              </a:prstGeom>
              <a:grp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D756C371-F1D3-893E-B0DD-FC4DD8F232C9}"/>
                  </a:ext>
                </a:extLst>
              </p:cNvPr>
              <p:cNvSpPr txBox="1"/>
              <p:nvPr/>
            </p:nvSpPr>
            <p:spPr>
              <a:xfrm>
                <a:off x="4437742" y="1679601"/>
                <a:ext cx="3141404" cy="1200329"/>
              </a:xfrm>
              <a:prstGeom prst="rect">
                <a:avLst/>
              </a:prstGeom>
              <a:grp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7AAE88C8-32BA-B746-550D-0E48B2CCF2C9}"/>
                  </a:ext>
                </a:extLst>
              </p:cNvPr>
              <p:cNvSpPr txBox="1"/>
              <p:nvPr/>
            </p:nvSpPr>
            <p:spPr>
              <a:xfrm>
                <a:off x="4509960" y="3172786"/>
                <a:ext cx="3323302" cy="2308324"/>
              </a:xfrm>
              <a:prstGeom prst="rect">
                <a:avLst/>
              </a:prstGeom>
              <a:grp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8383E067-61B6-BDF9-81C9-B783F643C7AE}"/>
                </a:ext>
              </a:extLst>
            </p:cNvPr>
            <p:cNvSpPr/>
            <p:nvPr/>
          </p:nvSpPr>
          <p:spPr>
            <a:xfrm rot="5400000">
              <a:off x="7865628" y="496006"/>
              <a:ext cx="809416" cy="436988"/>
            </a:xfrm>
            <a:prstGeom prst="triangl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B008010E-5F37-6473-C674-D72BD918EA0B}"/>
              </a:ext>
            </a:extLst>
          </p:cNvPr>
          <p:cNvGrpSpPr/>
          <p:nvPr/>
        </p:nvGrpSpPr>
        <p:grpSpPr>
          <a:xfrm>
            <a:off x="-3219184" y="30142"/>
            <a:ext cx="4293778" cy="6858000"/>
            <a:chOff x="160824" y="6092"/>
            <a:chExt cx="4293778" cy="6858000"/>
          </a:xfrm>
          <a:solidFill>
            <a:srgbClr val="3D2D2C"/>
          </a:solidFill>
        </p:grpSpPr>
        <p:sp>
          <p:nvSpPr>
            <p:cNvPr id="9" name="Rectangle 8">
              <a:extLst>
                <a:ext uri="{FF2B5EF4-FFF2-40B4-BE49-F238E27FC236}">
                  <a16:creationId xmlns:a16="http://schemas.microsoft.com/office/drawing/2014/main" id="{CE9FD3B4-088B-1340-1061-42AFD53C4A43}"/>
                </a:ext>
              </a:extLst>
            </p:cNvPr>
            <p:cNvSpPr/>
            <p:nvPr/>
          </p:nvSpPr>
          <p:spPr>
            <a:xfrm>
              <a:off x="160824" y="6092"/>
              <a:ext cx="4031226" cy="685800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22B6C181-109D-F00E-ED4A-19CF8C2EB698}"/>
                </a:ext>
              </a:extLst>
            </p:cNvPr>
            <p:cNvGrpSpPr/>
            <p:nvPr/>
          </p:nvGrpSpPr>
          <p:grpSpPr>
            <a:xfrm>
              <a:off x="481781" y="337306"/>
              <a:ext cx="3972821" cy="5143804"/>
              <a:chOff x="481781" y="337306"/>
              <a:chExt cx="3972821" cy="5143804"/>
            </a:xfrm>
            <a:grpFill/>
          </p:grpSpPr>
          <p:grpSp>
            <p:nvGrpSpPr>
              <p:cNvPr id="34" name="Group 33">
                <a:extLst>
                  <a:ext uri="{FF2B5EF4-FFF2-40B4-BE49-F238E27FC236}">
                    <a16:creationId xmlns:a16="http://schemas.microsoft.com/office/drawing/2014/main" id="{7C7B1F53-0458-847F-2842-2BB7800FB876}"/>
                  </a:ext>
                </a:extLst>
              </p:cNvPr>
              <p:cNvGrpSpPr/>
              <p:nvPr/>
            </p:nvGrpSpPr>
            <p:grpSpPr>
              <a:xfrm>
                <a:off x="481781" y="767023"/>
                <a:ext cx="3067663" cy="4714087"/>
                <a:chOff x="481781" y="767023"/>
                <a:chExt cx="3067663" cy="4714087"/>
              </a:xfrm>
              <a:grpFill/>
            </p:grpSpPr>
            <p:sp>
              <p:nvSpPr>
                <p:cNvPr id="13" name="TextBox 12">
                  <a:extLst>
                    <a:ext uri="{FF2B5EF4-FFF2-40B4-BE49-F238E27FC236}">
                      <a16:creationId xmlns:a16="http://schemas.microsoft.com/office/drawing/2014/main" id="{2E75D606-9E98-93C5-4352-8547D8201B81}"/>
                    </a:ext>
                  </a:extLst>
                </p:cNvPr>
                <p:cNvSpPr txBox="1"/>
                <p:nvPr/>
              </p:nvSpPr>
              <p:spPr>
                <a:xfrm>
                  <a:off x="783193" y="767023"/>
                  <a:ext cx="2467897" cy="707886"/>
                </a:xfrm>
                <a:prstGeom prst="rect">
                  <a:avLst/>
                </a:prstGeom>
                <a:grp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0B28F6F5-18A3-5FED-3FB7-BC12DC898CE2}"/>
                    </a:ext>
                  </a:extLst>
                </p:cNvPr>
                <p:cNvSpPr txBox="1"/>
                <p:nvPr/>
              </p:nvSpPr>
              <p:spPr>
                <a:xfrm>
                  <a:off x="481781" y="1679601"/>
                  <a:ext cx="3067663" cy="1200329"/>
                </a:xfrm>
                <a:prstGeom prst="rect">
                  <a:avLst/>
                </a:prstGeom>
                <a:grp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C476029F-E726-5592-0F21-AFDB0EE7FCD8}"/>
                    </a:ext>
                  </a:extLst>
                </p:cNvPr>
                <p:cNvSpPr txBox="1"/>
                <p:nvPr/>
              </p:nvSpPr>
              <p:spPr>
                <a:xfrm>
                  <a:off x="481781" y="3172786"/>
                  <a:ext cx="2979174" cy="2308324"/>
                </a:xfrm>
                <a:prstGeom prst="rect">
                  <a:avLst/>
                </a:prstGeom>
                <a:grp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5C06AAE1-F965-4917-13E5-2E8042401484}"/>
                  </a:ext>
                </a:extLst>
              </p:cNvPr>
              <p:cNvSpPr/>
              <p:nvPr/>
            </p:nvSpPr>
            <p:spPr>
              <a:xfrm rot="5400000">
                <a:off x="3831400" y="523520"/>
                <a:ext cx="809416" cy="436988"/>
              </a:xfrm>
              <a:prstGeom prst="triangl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14" name="TextBox 13">
            <a:extLst>
              <a:ext uri="{FF2B5EF4-FFF2-40B4-BE49-F238E27FC236}">
                <a16:creationId xmlns:a16="http://schemas.microsoft.com/office/drawing/2014/main" id="{39773C2E-6DB6-8D16-C8DE-0AF5502DEF9D}"/>
              </a:ext>
            </a:extLst>
          </p:cNvPr>
          <p:cNvSpPr txBox="1"/>
          <p:nvPr/>
        </p:nvSpPr>
        <p:spPr>
          <a:xfrm>
            <a:off x="3222235" y="1872918"/>
            <a:ext cx="7986710" cy="1938992"/>
          </a:xfrm>
          <a:prstGeom prst="rect">
            <a:avLst/>
          </a:prstGeom>
          <a:noFill/>
        </p:spPr>
        <p:txBody>
          <a:bodyPr wrap="square" rtlCol="0">
            <a:spAutoFit/>
          </a:bodyPr>
          <a:lstStyle/>
          <a:p>
            <a:r>
              <a:rPr lang="en-IN" sz="6000" dirty="0">
                <a:solidFill>
                  <a:schemeClr val="bg1">
                    <a:lumMod val="95000"/>
                  </a:schemeClr>
                </a:solidFill>
                <a:latin typeface="Bahnschrift Condensed" panose="020B0502040204020203" pitchFamily="34" charset="0"/>
              </a:rPr>
              <a:t>Overview of CNN-based Image Classification methods</a:t>
            </a:r>
            <a:endParaRPr lang="en-IN" sz="6000" dirty="0">
              <a:latin typeface="Bahnschrift Condensed" panose="020B0502040204020203" pitchFamily="34" charset="0"/>
            </a:endParaRPr>
          </a:p>
        </p:txBody>
      </p:sp>
    </p:spTree>
    <p:extLst>
      <p:ext uri="{BB962C8B-B14F-4D97-AF65-F5344CB8AC3E}">
        <p14:creationId xmlns:p14="http://schemas.microsoft.com/office/powerpoint/2010/main" val="17935191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92B543-A150-5FA9-8017-E53283A0F108}"/>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3824D33C-624D-B439-D90C-9CACD6B7A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4B03C41D-E29C-24F3-7404-8516D7D1C8F8}"/>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F7E85733-1DB7-CC70-12B7-39C7C0900E4F}"/>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1" t="6266" r="25" b="19"/>
          <a:stretch/>
        </p:blipFill>
        <p:spPr>
          <a:xfrm>
            <a:off x="19" y="1282"/>
            <a:ext cx="12188952" cy="6855436"/>
          </a:xfrm>
          <a:prstGeom prst="rect">
            <a:avLst/>
          </a:prstGeom>
        </p:spPr>
      </p:pic>
      <p:grpSp>
        <p:nvGrpSpPr>
          <p:cNvPr id="36" name="Group 35">
            <a:extLst>
              <a:ext uri="{FF2B5EF4-FFF2-40B4-BE49-F238E27FC236}">
                <a16:creationId xmlns:a16="http://schemas.microsoft.com/office/drawing/2014/main" id="{42EF1D74-2578-9F99-17CF-9294615E95B6}"/>
              </a:ext>
            </a:extLst>
          </p:cNvPr>
          <p:cNvGrpSpPr/>
          <p:nvPr/>
        </p:nvGrpSpPr>
        <p:grpSpPr>
          <a:xfrm>
            <a:off x="8057147" y="7374"/>
            <a:ext cx="4131072" cy="6858000"/>
            <a:chOff x="8057147" y="7374"/>
            <a:chExt cx="4131072" cy="6858000"/>
          </a:xfrm>
        </p:grpSpPr>
        <p:sp>
          <p:nvSpPr>
            <p:cNvPr id="11" name="Rectangle 10">
              <a:extLst>
                <a:ext uri="{FF2B5EF4-FFF2-40B4-BE49-F238E27FC236}">
                  <a16:creationId xmlns:a16="http://schemas.microsoft.com/office/drawing/2014/main" id="{2CED56ED-34DB-9C96-9579-49760249364D}"/>
                </a:ext>
              </a:extLst>
            </p:cNvPr>
            <p:cNvSpPr/>
            <p:nvPr/>
          </p:nvSpPr>
          <p:spPr>
            <a:xfrm>
              <a:off x="8057147" y="7374"/>
              <a:ext cx="4131072" cy="6858000"/>
            </a:xfrm>
            <a:prstGeom prst="rect">
              <a:avLst/>
            </a:prstGeom>
            <a:solidFill>
              <a:srgbClr val="0A178E">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5AA174E0-50AA-B9EF-B975-D9FD022F97F3}"/>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BBB8547F-E45A-59CE-762F-BB546E9C9B0D}"/>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E3DE3044-33EC-F5CF-4FA6-896A79E581FA}"/>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A263663F-9B2E-3B07-2F8D-EDA4A1F03227}"/>
              </a:ext>
            </a:extLst>
          </p:cNvPr>
          <p:cNvGrpSpPr/>
          <p:nvPr/>
        </p:nvGrpSpPr>
        <p:grpSpPr>
          <a:xfrm>
            <a:off x="4022140" y="13466"/>
            <a:ext cx="4466690" cy="6858000"/>
            <a:chOff x="4022140" y="13466"/>
            <a:chExt cx="4466690" cy="6858000"/>
          </a:xfrm>
        </p:grpSpPr>
        <p:grpSp>
          <p:nvGrpSpPr>
            <p:cNvPr id="35" name="Group 34">
              <a:extLst>
                <a:ext uri="{FF2B5EF4-FFF2-40B4-BE49-F238E27FC236}">
                  <a16:creationId xmlns:a16="http://schemas.microsoft.com/office/drawing/2014/main" id="{4D3276DF-7EDA-0588-D661-0886BAC62F51}"/>
                </a:ext>
              </a:extLst>
            </p:cNvPr>
            <p:cNvGrpSpPr/>
            <p:nvPr/>
          </p:nvGrpSpPr>
          <p:grpSpPr>
            <a:xfrm>
              <a:off x="4022140" y="13466"/>
              <a:ext cx="4353421" cy="6858000"/>
              <a:chOff x="4022140" y="13466"/>
              <a:chExt cx="4353421" cy="6858000"/>
            </a:xfrm>
          </p:grpSpPr>
          <p:sp>
            <p:nvSpPr>
              <p:cNvPr id="12" name="Rectangle 11">
                <a:extLst>
                  <a:ext uri="{FF2B5EF4-FFF2-40B4-BE49-F238E27FC236}">
                    <a16:creationId xmlns:a16="http://schemas.microsoft.com/office/drawing/2014/main" id="{A6EAC229-DC7A-B592-8B36-8AD9A72652EF}"/>
                  </a:ext>
                </a:extLst>
              </p:cNvPr>
              <p:cNvSpPr/>
              <p:nvPr/>
            </p:nvSpPr>
            <p:spPr>
              <a:xfrm>
                <a:off x="4022140" y="13466"/>
                <a:ext cx="4031226" cy="6858000"/>
              </a:xfrm>
              <a:prstGeom prst="rect">
                <a:avLst/>
              </a:prstGeom>
              <a:solidFill>
                <a:srgbClr val="118779">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7EE5E224-4301-8625-926D-8A06F70C5F7A}"/>
                  </a:ext>
                </a:extLst>
              </p:cNvPr>
              <p:cNvSpPr txBox="1"/>
              <p:nvPr/>
            </p:nvSpPr>
            <p:spPr>
              <a:xfrm>
                <a:off x="4845781" y="786581"/>
                <a:ext cx="3529780"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94A14EFA-0E5C-7B8C-82F8-391BE4BCD3A9}"/>
                  </a:ext>
                </a:extLst>
              </p:cNvPr>
              <p:cNvSpPr txBox="1"/>
              <p:nvPr/>
            </p:nvSpPr>
            <p:spPr>
              <a:xfrm>
                <a:off x="4437742" y="1679601"/>
                <a:ext cx="314140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4E0C90CB-07F9-C7DA-3F27-2E9B96D3CD22}"/>
                  </a:ext>
                </a:extLst>
              </p:cNvPr>
              <p:cNvSpPr txBox="1"/>
              <p:nvPr/>
            </p:nvSpPr>
            <p:spPr>
              <a:xfrm>
                <a:off x="4509960" y="3172786"/>
                <a:ext cx="3323302"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9B2045F8-1C55-447C-4918-A13D26AB4EB9}"/>
                </a:ext>
              </a:extLst>
            </p:cNvPr>
            <p:cNvSpPr/>
            <p:nvPr/>
          </p:nvSpPr>
          <p:spPr>
            <a:xfrm rot="5400000">
              <a:off x="7865628" y="496006"/>
              <a:ext cx="809416" cy="436988"/>
            </a:xfrm>
            <a:prstGeom prst="triangle">
              <a:avLst/>
            </a:prstGeom>
            <a:solidFill>
              <a:srgbClr val="093E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E36C10FE-7B6C-EDE0-332D-FCFD0D51CDC4}"/>
              </a:ext>
            </a:extLst>
          </p:cNvPr>
          <p:cNvGrpSpPr/>
          <p:nvPr/>
        </p:nvGrpSpPr>
        <p:grpSpPr>
          <a:xfrm>
            <a:off x="-6044" y="6092"/>
            <a:ext cx="4460646" cy="6858000"/>
            <a:chOff x="-6044" y="6092"/>
            <a:chExt cx="4460646" cy="6858000"/>
          </a:xfrm>
        </p:grpSpPr>
        <p:sp>
          <p:nvSpPr>
            <p:cNvPr id="9" name="Rectangle 8">
              <a:extLst>
                <a:ext uri="{FF2B5EF4-FFF2-40B4-BE49-F238E27FC236}">
                  <a16:creationId xmlns:a16="http://schemas.microsoft.com/office/drawing/2014/main" id="{73260FEF-EE2D-829B-8DEE-9600A29D875A}"/>
                </a:ext>
              </a:extLst>
            </p:cNvPr>
            <p:cNvSpPr/>
            <p:nvPr/>
          </p:nvSpPr>
          <p:spPr>
            <a:xfrm>
              <a:off x="-6044" y="6092"/>
              <a:ext cx="4031226" cy="6858000"/>
            </a:xfrm>
            <a:prstGeom prst="rect">
              <a:avLst/>
            </a:prstGeom>
            <a:solidFill>
              <a:srgbClr val="FCB9B2">
                <a:alpha val="2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0047DD1C-B284-D072-892A-0E6BD0A4455D}"/>
                </a:ext>
              </a:extLst>
            </p:cNvPr>
            <p:cNvGrpSpPr/>
            <p:nvPr/>
          </p:nvGrpSpPr>
          <p:grpSpPr>
            <a:xfrm>
              <a:off x="481781" y="337306"/>
              <a:ext cx="3972821" cy="5143804"/>
              <a:chOff x="481781" y="337306"/>
              <a:chExt cx="3972821" cy="5143804"/>
            </a:xfrm>
          </p:grpSpPr>
          <p:grpSp>
            <p:nvGrpSpPr>
              <p:cNvPr id="34" name="Group 33">
                <a:extLst>
                  <a:ext uri="{FF2B5EF4-FFF2-40B4-BE49-F238E27FC236}">
                    <a16:creationId xmlns:a16="http://schemas.microsoft.com/office/drawing/2014/main" id="{035B7134-B3C8-B69F-B9EA-35086A145D6A}"/>
                  </a:ext>
                </a:extLst>
              </p:cNvPr>
              <p:cNvGrpSpPr/>
              <p:nvPr/>
            </p:nvGrpSpPr>
            <p:grpSpPr>
              <a:xfrm>
                <a:off x="481781" y="767023"/>
                <a:ext cx="3067663" cy="4714087"/>
                <a:chOff x="481781" y="767023"/>
                <a:chExt cx="3067663" cy="4714087"/>
              </a:xfrm>
            </p:grpSpPr>
            <p:sp>
              <p:nvSpPr>
                <p:cNvPr id="13" name="TextBox 12">
                  <a:extLst>
                    <a:ext uri="{FF2B5EF4-FFF2-40B4-BE49-F238E27FC236}">
                      <a16:creationId xmlns:a16="http://schemas.microsoft.com/office/drawing/2014/main" id="{9069D626-CAE8-4FC4-6E60-062BD0C09154}"/>
                    </a:ext>
                  </a:extLst>
                </p:cNvPr>
                <p:cNvSpPr txBox="1"/>
                <p:nvPr/>
              </p:nvSpPr>
              <p:spPr>
                <a:xfrm>
                  <a:off x="783193" y="767023"/>
                  <a:ext cx="2467897"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95534FAA-5F59-AAD6-A1C9-51895A213B01}"/>
                    </a:ext>
                  </a:extLst>
                </p:cNvPr>
                <p:cNvSpPr txBox="1"/>
                <p:nvPr/>
              </p:nvSpPr>
              <p:spPr>
                <a:xfrm>
                  <a:off x="481781" y="1679601"/>
                  <a:ext cx="3067663" cy="1200329"/>
                </a:xfrm>
                <a:prstGeom prst="rect">
                  <a:avLst/>
                </a:prstGeom>
                <a:no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D3213DD8-49E5-5CC0-E674-B434EBABA473}"/>
                    </a:ext>
                  </a:extLst>
                </p:cNvPr>
                <p:cNvSpPr txBox="1"/>
                <p:nvPr/>
              </p:nvSpPr>
              <p:spPr>
                <a:xfrm>
                  <a:off x="481781" y="3172786"/>
                  <a:ext cx="2979174"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B266BA3C-CC0C-5815-D6BD-AE0335CDD3DD}"/>
                  </a:ext>
                </a:extLst>
              </p:cNvPr>
              <p:cNvSpPr/>
              <p:nvPr/>
            </p:nvSpPr>
            <p:spPr>
              <a:xfrm rot="5400000">
                <a:off x="3831400" y="523520"/>
                <a:ext cx="809416" cy="436988"/>
              </a:xfrm>
              <a:prstGeom prst="triangle">
                <a:avLst/>
              </a:prstGeom>
              <a:solidFill>
                <a:srgbClr val="3D2D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Tree>
    <p:extLst>
      <p:ext uri="{BB962C8B-B14F-4D97-AF65-F5344CB8AC3E}">
        <p14:creationId xmlns:p14="http://schemas.microsoft.com/office/powerpoint/2010/main" val="11852880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01AD331-1305-1158-826B-1E26D1AB5CC3}"/>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FF0135B8-ACC0-C0BB-A021-D928A167A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09CB2A5E-D2B7-9C99-CFF1-7EEF27CFFD20}"/>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ECE8ECA3-E5EC-B6D1-B724-9FE9D01FAE53}"/>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1" t="6266" r="25" b="19"/>
          <a:stretch/>
        </p:blipFill>
        <p:spPr>
          <a:xfrm>
            <a:off x="19" y="1282"/>
            <a:ext cx="12188952" cy="6855436"/>
          </a:xfrm>
          <a:prstGeom prst="rect">
            <a:avLst/>
          </a:prstGeom>
        </p:spPr>
      </p:pic>
      <p:grpSp>
        <p:nvGrpSpPr>
          <p:cNvPr id="36" name="Group 35">
            <a:extLst>
              <a:ext uri="{FF2B5EF4-FFF2-40B4-BE49-F238E27FC236}">
                <a16:creationId xmlns:a16="http://schemas.microsoft.com/office/drawing/2014/main" id="{846E72B5-C3E4-9428-2F6C-BAC9EA083F64}"/>
              </a:ext>
            </a:extLst>
          </p:cNvPr>
          <p:cNvGrpSpPr/>
          <p:nvPr/>
        </p:nvGrpSpPr>
        <p:grpSpPr>
          <a:xfrm>
            <a:off x="8057147" y="7374"/>
            <a:ext cx="4131072" cy="6858000"/>
            <a:chOff x="8057147" y="7374"/>
            <a:chExt cx="4131072" cy="6858000"/>
          </a:xfrm>
        </p:grpSpPr>
        <p:sp>
          <p:nvSpPr>
            <p:cNvPr id="11" name="Rectangle 10">
              <a:extLst>
                <a:ext uri="{FF2B5EF4-FFF2-40B4-BE49-F238E27FC236}">
                  <a16:creationId xmlns:a16="http://schemas.microsoft.com/office/drawing/2014/main" id="{A11AB76B-6F36-8C12-8F91-B61469684DDD}"/>
                </a:ext>
              </a:extLst>
            </p:cNvPr>
            <p:cNvSpPr/>
            <p:nvPr/>
          </p:nvSpPr>
          <p:spPr>
            <a:xfrm>
              <a:off x="8057147" y="7374"/>
              <a:ext cx="4131072" cy="6858000"/>
            </a:xfrm>
            <a:prstGeom prst="rect">
              <a:avLst/>
            </a:prstGeom>
            <a:solidFill>
              <a:srgbClr val="0A178E">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C5527ACA-0723-FF70-BAB7-054E6F7C5E9C}"/>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57CB6649-438F-A319-5B8A-FBCEE92325E5}"/>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AEB004C6-0186-F1F0-0EE5-E6CFAA1E5DEF}"/>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860E3696-572F-A76A-C155-3046BF11F36A}"/>
              </a:ext>
            </a:extLst>
          </p:cNvPr>
          <p:cNvGrpSpPr/>
          <p:nvPr/>
        </p:nvGrpSpPr>
        <p:grpSpPr>
          <a:xfrm>
            <a:off x="12354967" y="-1282"/>
            <a:ext cx="4466690" cy="6858000"/>
            <a:chOff x="4022140" y="13466"/>
            <a:chExt cx="4466690" cy="6858000"/>
          </a:xfrm>
        </p:grpSpPr>
        <p:grpSp>
          <p:nvGrpSpPr>
            <p:cNvPr id="35" name="Group 34">
              <a:extLst>
                <a:ext uri="{FF2B5EF4-FFF2-40B4-BE49-F238E27FC236}">
                  <a16:creationId xmlns:a16="http://schemas.microsoft.com/office/drawing/2014/main" id="{1D2ED892-D301-C285-51B7-CD041128D13A}"/>
                </a:ext>
              </a:extLst>
            </p:cNvPr>
            <p:cNvGrpSpPr/>
            <p:nvPr/>
          </p:nvGrpSpPr>
          <p:grpSpPr>
            <a:xfrm>
              <a:off x="4022140" y="13466"/>
              <a:ext cx="4353421" cy="6858000"/>
              <a:chOff x="4022140" y="13466"/>
              <a:chExt cx="4353421" cy="6858000"/>
            </a:xfrm>
          </p:grpSpPr>
          <p:sp>
            <p:nvSpPr>
              <p:cNvPr id="12" name="Rectangle 11">
                <a:extLst>
                  <a:ext uri="{FF2B5EF4-FFF2-40B4-BE49-F238E27FC236}">
                    <a16:creationId xmlns:a16="http://schemas.microsoft.com/office/drawing/2014/main" id="{DDA2828D-EDA1-03D3-8C2E-48A17E213A01}"/>
                  </a:ext>
                </a:extLst>
              </p:cNvPr>
              <p:cNvSpPr/>
              <p:nvPr/>
            </p:nvSpPr>
            <p:spPr>
              <a:xfrm>
                <a:off x="4022140" y="13466"/>
                <a:ext cx="4031226" cy="6858000"/>
              </a:xfrm>
              <a:prstGeom prst="rect">
                <a:avLst/>
              </a:prstGeom>
              <a:solidFill>
                <a:srgbClr val="118779">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CE694838-2D43-D750-D640-11786C72952B}"/>
                  </a:ext>
                </a:extLst>
              </p:cNvPr>
              <p:cNvSpPr txBox="1"/>
              <p:nvPr/>
            </p:nvSpPr>
            <p:spPr>
              <a:xfrm>
                <a:off x="4845781" y="786581"/>
                <a:ext cx="3529780"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2ABE7E3B-610A-57BA-8797-7D7FDF700FD1}"/>
                  </a:ext>
                </a:extLst>
              </p:cNvPr>
              <p:cNvSpPr txBox="1"/>
              <p:nvPr/>
            </p:nvSpPr>
            <p:spPr>
              <a:xfrm>
                <a:off x="4437742" y="1679601"/>
                <a:ext cx="314140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F7738105-1F6B-E93A-B5F0-A90034FAD7B5}"/>
                  </a:ext>
                </a:extLst>
              </p:cNvPr>
              <p:cNvSpPr txBox="1"/>
              <p:nvPr/>
            </p:nvSpPr>
            <p:spPr>
              <a:xfrm>
                <a:off x="4509960" y="3172786"/>
                <a:ext cx="3323302"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753C6C7C-29C5-8DB7-992B-60DE17616D2A}"/>
                </a:ext>
              </a:extLst>
            </p:cNvPr>
            <p:cNvSpPr/>
            <p:nvPr/>
          </p:nvSpPr>
          <p:spPr>
            <a:xfrm rot="5400000">
              <a:off x="7865628" y="496006"/>
              <a:ext cx="809416" cy="436988"/>
            </a:xfrm>
            <a:prstGeom prst="triangle">
              <a:avLst/>
            </a:prstGeom>
            <a:solidFill>
              <a:srgbClr val="093E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E1E2028D-2BAB-2B7F-58FD-B1CC0C88766D}"/>
              </a:ext>
            </a:extLst>
          </p:cNvPr>
          <p:cNvGrpSpPr/>
          <p:nvPr/>
        </p:nvGrpSpPr>
        <p:grpSpPr>
          <a:xfrm>
            <a:off x="-4447050" y="13466"/>
            <a:ext cx="4460646" cy="6858000"/>
            <a:chOff x="-6044" y="6092"/>
            <a:chExt cx="4460646" cy="6858000"/>
          </a:xfrm>
        </p:grpSpPr>
        <p:sp>
          <p:nvSpPr>
            <p:cNvPr id="9" name="Rectangle 8">
              <a:extLst>
                <a:ext uri="{FF2B5EF4-FFF2-40B4-BE49-F238E27FC236}">
                  <a16:creationId xmlns:a16="http://schemas.microsoft.com/office/drawing/2014/main" id="{6331F2A3-1971-EDCC-1686-336D916BC447}"/>
                </a:ext>
              </a:extLst>
            </p:cNvPr>
            <p:cNvSpPr/>
            <p:nvPr/>
          </p:nvSpPr>
          <p:spPr>
            <a:xfrm>
              <a:off x="-6044" y="6092"/>
              <a:ext cx="4031226" cy="6858000"/>
            </a:xfrm>
            <a:prstGeom prst="rect">
              <a:avLst/>
            </a:prstGeom>
            <a:solidFill>
              <a:srgbClr val="FCB9B2">
                <a:alpha val="2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409D40C3-4995-9FB8-E9F2-8D7F9E49B627}"/>
                </a:ext>
              </a:extLst>
            </p:cNvPr>
            <p:cNvGrpSpPr/>
            <p:nvPr/>
          </p:nvGrpSpPr>
          <p:grpSpPr>
            <a:xfrm>
              <a:off x="481781" y="337306"/>
              <a:ext cx="3972821" cy="5143804"/>
              <a:chOff x="481781" y="337306"/>
              <a:chExt cx="3972821" cy="5143804"/>
            </a:xfrm>
          </p:grpSpPr>
          <p:grpSp>
            <p:nvGrpSpPr>
              <p:cNvPr id="34" name="Group 33">
                <a:extLst>
                  <a:ext uri="{FF2B5EF4-FFF2-40B4-BE49-F238E27FC236}">
                    <a16:creationId xmlns:a16="http://schemas.microsoft.com/office/drawing/2014/main" id="{3FF553E1-6265-F9BE-ADF0-433DD3726F68}"/>
                  </a:ext>
                </a:extLst>
              </p:cNvPr>
              <p:cNvGrpSpPr/>
              <p:nvPr/>
            </p:nvGrpSpPr>
            <p:grpSpPr>
              <a:xfrm>
                <a:off x="481781" y="767023"/>
                <a:ext cx="3067663" cy="4714087"/>
                <a:chOff x="481781" y="767023"/>
                <a:chExt cx="3067663" cy="4714087"/>
              </a:xfrm>
            </p:grpSpPr>
            <p:sp>
              <p:nvSpPr>
                <p:cNvPr id="13" name="TextBox 12">
                  <a:extLst>
                    <a:ext uri="{FF2B5EF4-FFF2-40B4-BE49-F238E27FC236}">
                      <a16:creationId xmlns:a16="http://schemas.microsoft.com/office/drawing/2014/main" id="{F064F843-D9C5-206C-B93A-AA0F5183F61A}"/>
                    </a:ext>
                  </a:extLst>
                </p:cNvPr>
                <p:cNvSpPr txBox="1"/>
                <p:nvPr/>
              </p:nvSpPr>
              <p:spPr>
                <a:xfrm>
                  <a:off x="783193" y="767023"/>
                  <a:ext cx="2467897"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B17C0FFD-BFF1-D5EA-BA94-90C65860C25A}"/>
                    </a:ext>
                  </a:extLst>
                </p:cNvPr>
                <p:cNvSpPr txBox="1"/>
                <p:nvPr/>
              </p:nvSpPr>
              <p:spPr>
                <a:xfrm>
                  <a:off x="481781" y="1679601"/>
                  <a:ext cx="3067663" cy="1200329"/>
                </a:xfrm>
                <a:prstGeom prst="rect">
                  <a:avLst/>
                </a:prstGeom>
                <a:no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195456E2-5E01-2443-BFD7-F7ACB5FCA152}"/>
                    </a:ext>
                  </a:extLst>
                </p:cNvPr>
                <p:cNvSpPr txBox="1"/>
                <p:nvPr/>
              </p:nvSpPr>
              <p:spPr>
                <a:xfrm>
                  <a:off x="481781" y="3172786"/>
                  <a:ext cx="2979174"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E2042E1C-E078-B071-7ADF-73C0323361DC}"/>
                  </a:ext>
                </a:extLst>
              </p:cNvPr>
              <p:cNvSpPr/>
              <p:nvPr/>
            </p:nvSpPr>
            <p:spPr>
              <a:xfrm rot="5400000">
                <a:off x="3831400" y="523520"/>
                <a:ext cx="809416" cy="436988"/>
              </a:xfrm>
              <a:prstGeom prst="triangle">
                <a:avLst/>
              </a:prstGeom>
              <a:solidFill>
                <a:srgbClr val="3D2D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3" name="TextBox 2">
            <a:extLst>
              <a:ext uri="{FF2B5EF4-FFF2-40B4-BE49-F238E27FC236}">
                <a16:creationId xmlns:a16="http://schemas.microsoft.com/office/drawing/2014/main" id="{D6DBF90E-7FB3-E8B6-93F7-46A5A61F72A3}"/>
              </a:ext>
            </a:extLst>
          </p:cNvPr>
          <p:cNvSpPr txBox="1"/>
          <p:nvPr/>
        </p:nvSpPr>
        <p:spPr>
          <a:xfrm>
            <a:off x="410646" y="2188542"/>
            <a:ext cx="7082274" cy="1938992"/>
          </a:xfrm>
          <a:prstGeom prst="rect">
            <a:avLst/>
          </a:prstGeom>
          <a:noFill/>
        </p:spPr>
        <p:txBody>
          <a:bodyPr wrap="square" rtlCol="0">
            <a:spAutoFit/>
          </a:bodyPr>
          <a:lstStyle/>
          <a:p>
            <a:r>
              <a:rPr lang="en-US" sz="4000" dirty="0">
                <a:solidFill>
                  <a:schemeClr val="bg1">
                    <a:lumMod val="95000"/>
                  </a:schemeClr>
                </a:solidFill>
                <a:latin typeface="Abadi" panose="020B0604020104020204" pitchFamily="34" charset="0"/>
              </a:rPr>
              <a:t>We used EfficientNetB3 for its efficiency and high accuracy in image classification.</a:t>
            </a:r>
            <a:endParaRPr lang="en-IN" sz="4000" dirty="0">
              <a:solidFill>
                <a:schemeClr val="bg1">
                  <a:lumMod val="95000"/>
                </a:schemeClr>
              </a:solidFill>
              <a:latin typeface="Abadi" panose="020B0604020104020204" pitchFamily="34" charset="0"/>
            </a:endParaRPr>
          </a:p>
        </p:txBody>
      </p:sp>
    </p:spTree>
    <p:extLst>
      <p:ext uri="{BB962C8B-B14F-4D97-AF65-F5344CB8AC3E}">
        <p14:creationId xmlns:p14="http://schemas.microsoft.com/office/powerpoint/2010/main" val="1699705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64CE4F-1A52-92F7-2D9F-4126EBFDC666}"/>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900CA87E-7103-4FDD-1737-2403F4D992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89492C7C-7BEC-CD72-26B8-0A3B586CC7C2}"/>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B3B3E475-403B-0F02-D70E-86CF06B2741F}"/>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52405" t="6266" r="25" b="19"/>
          <a:stretch/>
        </p:blipFill>
        <p:spPr>
          <a:xfrm>
            <a:off x="6389225" y="1282"/>
            <a:ext cx="5799746" cy="6855436"/>
          </a:xfrm>
          <a:prstGeom prst="rect">
            <a:avLst/>
          </a:prstGeom>
        </p:spPr>
      </p:pic>
      <p:grpSp>
        <p:nvGrpSpPr>
          <p:cNvPr id="36" name="Group 35">
            <a:extLst>
              <a:ext uri="{FF2B5EF4-FFF2-40B4-BE49-F238E27FC236}">
                <a16:creationId xmlns:a16="http://schemas.microsoft.com/office/drawing/2014/main" id="{7EBD058C-A91E-016E-4D2B-7F4DC95B0083}"/>
              </a:ext>
            </a:extLst>
          </p:cNvPr>
          <p:cNvGrpSpPr/>
          <p:nvPr/>
        </p:nvGrpSpPr>
        <p:grpSpPr>
          <a:xfrm>
            <a:off x="12577316" y="-1282"/>
            <a:ext cx="4131072" cy="6858000"/>
            <a:chOff x="8057147" y="7374"/>
            <a:chExt cx="4131072" cy="6858000"/>
          </a:xfrm>
        </p:grpSpPr>
        <p:sp>
          <p:nvSpPr>
            <p:cNvPr id="11" name="Rectangle 10">
              <a:extLst>
                <a:ext uri="{FF2B5EF4-FFF2-40B4-BE49-F238E27FC236}">
                  <a16:creationId xmlns:a16="http://schemas.microsoft.com/office/drawing/2014/main" id="{BAE1979F-8508-7A85-E19C-79A9D75AF6CF}"/>
                </a:ext>
              </a:extLst>
            </p:cNvPr>
            <p:cNvSpPr/>
            <p:nvPr/>
          </p:nvSpPr>
          <p:spPr>
            <a:xfrm>
              <a:off x="8057147" y="7374"/>
              <a:ext cx="4131072" cy="6858000"/>
            </a:xfrm>
            <a:prstGeom prst="rect">
              <a:avLst/>
            </a:prstGeom>
            <a:solidFill>
              <a:srgbClr val="0A178E">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CAB95285-0276-BBDF-D405-11538B329757}"/>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9DD1955D-5B66-B078-9A4E-C4674CF06D03}"/>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05AD0B24-C5E3-AC3F-087D-BBA45D3F7DEA}"/>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48D7C43E-60D4-3854-AE6C-6149421B28E6}"/>
              </a:ext>
            </a:extLst>
          </p:cNvPr>
          <p:cNvGrpSpPr/>
          <p:nvPr/>
        </p:nvGrpSpPr>
        <p:grpSpPr>
          <a:xfrm>
            <a:off x="12354967" y="-1282"/>
            <a:ext cx="4466690" cy="6858000"/>
            <a:chOff x="4022140" y="13466"/>
            <a:chExt cx="4466690" cy="6858000"/>
          </a:xfrm>
        </p:grpSpPr>
        <p:grpSp>
          <p:nvGrpSpPr>
            <p:cNvPr id="35" name="Group 34">
              <a:extLst>
                <a:ext uri="{FF2B5EF4-FFF2-40B4-BE49-F238E27FC236}">
                  <a16:creationId xmlns:a16="http://schemas.microsoft.com/office/drawing/2014/main" id="{55E45F41-B418-E9E9-A97E-8A481BA3AC6D}"/>
                </a:ext>
              </a:extLst>
            </p:cNvPr>
            <p:cNvGrpSpPr/>
            <p:nvPr/>
          </p:nvGrpSpPr>
          <p:grpSpPr>
            <a:xfrm>
              <a:off x="4022140" y="13466"/>
              <a:ext cx="4353421" cy="6858000"/>
              <a:chOff x="4022140" y="13466"/>
              <a:chExt cx="4353421" cy="6858000"/>
            </a:xfrm>
          </p:grpSpPr>
          <p:sp>
            <p:nvSpPr>
              <p:cNvPr id="12" name="Rectangle 11">
                <a:extLst>
                  <a:ext uri="{FF2B5EF4-FFF2-40B4-BE49-F238E27FC236}">
                    <a16:creationId xmlns:a16="http://schemas.microsoft.com/office/drawing/2014/main" id="{35D79DB4-587C-14E7-6308-EC4316A4E006}"/>
                  </a:ext>
                </a:extLst>
              </p:cNvPr>
              <p:cNvSpPr/>
              <p:nvPr/>
            </p:nvSpPr>
            <p:spPr>
              <a:xfrm>
                <a:off x="4022140" y="13466"/>
                <a:ext cx="4031226" cy="6858000"/>
              </a:xfrm>
              <a:prstGeom prst="rect">
                <a:avLst/>
              </a:prstGeom>
              <a:solidFill>
                <a:srgbClr val="118779">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8E83F6A9-D60E-ADAC-9541-69A2E6489BB5}"/>
                  </a:ext>
                </a:extLst>
              </p:cNvPr>
              <p:cNvSpPr txBox="1"/>
              <p:nvPr/>
            </p:nvSpPr>
            <p:spPr>
              <a:xfrm>
                <a:off x="4845781" y="786581"/>
                <a:ext cx="3529780"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D6B70647-2A0B-A587-2A76-F7DF99A726C6}"/>
                  </a:ext>
                </a:extLst>
              </p:cNvPr>
              <p:cNvSpPr txBox="1"/>
              <p:nvPr/>
            </p:nvSpPr>
            <p:spPr>
              <a:xfrm>
                <a:off x="4437742" y="1679601"/>
                <a:ext cx="314140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312B87D7-9129-0FC3-3C0B-337A4CBA38D4}"/>
                  </a:ext>
                </a:extLst>
              </p:cNvPr>
              <p:cNvSpPr txBox="1"/>
              <p:nvPr/>
            </p:nvSpPr>
            <p:spPr>
              <a:xfrm>
                <a:off x="4509960" y="3172786"/>
                <a:ext cx="3323302"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4CAB8F59-4833-34BE-6200-AABA7EBF2615}"/>
                </a:ext>
              </a:extLst>
            </p:cNvPr>
            <p:cNvSpPr/>
            <p:nvPr/>
          </p:nvSpPr>
          <p:spPr>
            <a:xfrm rot="5400000">
              <a:off x="7865628" y="496006"/>
              <a:ext cx="809416" cy="436988"/>
            </a:xfrm>
            <a:prstGeom prst="triangle">
              <a:avLst/>
            </a:prstGeom>
            <a:solidFill>
              <a:srgbClr val="093E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0301C10D-DDDA-CFBE-E79B-9D8E488B52B1}"/>
              </a:ext>
            </a:extLst>
          </p:cNvPr>
          <p:cNvGrpSpPr/>
          <p:nvPr/>
        </p:nvGrpSpPr>
        <p:grpSpPr>
          <a:xfrm>
            <a:off x="-4447050" y="13466"/>
            <a:ext cx="4460646" cy="6858000"/>
            <a:chOff x="-6044" y="6092"/>
            <a:chExt cx="4460646" cy="6858000"/>
          </a:xfrm>
        </p:grpSpPr>
        <p:sp>
          <p:nvSpPr>
            <p:cNvPr id="9" name="Rectangle 8">
              <a:extLst>
                <a:ext uri="{FF2B5EF4-FFF2-40B4-BE49-F238E27FC236}">
                  <a16:creationId xmlns:a16="http://schemas.microsoft.com/office/drawing/2014/main" id="{20640C07-77E1-29C8-9699-DE4B92FA674A}"/>
                </a:ext>
              </a:extLst>
            </p:cNvPr>
            <p:cNvSpPr/>
            <p:nvPr/>
          </p:nvSpPr>
          <p:spPr>
            <a:xfrm>
              <a:off x="-6044" y="6092"/>
              <a:ext cx="4031226" cy="6858000"/>
            </a:xfrm>
            <a:prstGeom prst="rect">
              <a:avLst/>
            </a:prstGeom>
            <a:solidFill>
              <a:srgbClr val="FCB9B2">
                <a:alpha val="2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144A6193-00DB-D75F-87D2-23408A7EA8B7}"/>
                </a:ext>
              </a:extLst>
            </p:cNvPr>
            <p:cNvGrpSpPr/>
            <p:nvPr/>
          </p:nvGrpSpPr>
          <p:grpSpPr>
            <a:xfrm>
              <a:off x="481781" y="337306"/>
              <a:ext cx="3972821" cy="5143804"/>
              <a:chOff x="481781" y="337306"/>
              <a:chExt cx="3972821" cy="5143804"/>
            </a:xfrm>
          </p:grpSpPr>
          <p:grpSp>
            <p:nvGrpSpPr>
              <p:cNvPr id="34" name="Group 33">
                <a:extLst>
                  <a:ext uri="{FF2B5EF4-FFF2-40B4-BE49-F238E27FC236}">
                    <a16:creationId xmlns:a16="http://schemas.microsoft.com/office/drawing/2014/main" id="{EADE1967-C887-7914-2863-F8E67E8ACDE1}"/>
                  </a:ext>
                </a:extLst>
              </p:cNvPr>
              <p:cNvGrpSpPr/>
              <p:nvPr/>
            </p:nvGrpSpPr>
            <p:grpSpPr>
              <a:xfrm>
                <a:off x="481781" y="767023"/>
                <a:ext cx="3067663" cy="4714087"/>
                <a:chOff x="481781" y="767023"/>
                <a:chExt cx="3067663" cy="4714087"/>
              </a:xfrm>
            </p:grpSpPr>
            <p:sp>
              <p:nvSpPr>
                <p:cNvPr id="13" name="TextBox 12">
                  <a:extLst>
                    <a:ext uri="{FF2B5EF4-FFF2-40B4-BE49-F238E27FC236}">
                      <a16:creationId xmlns:a16="http://schemas.microsoft.com/office/drawing/2014/main" id="{AE258FB9-A0FC-093B-3A3C-28D316C02297}"/>
                    </a:ext>
                  </a:extLst>
                </p:cNvPr>
                <p:cNvSpPr txBox="1"/>
                <p:nvPr/>
              </p:nvSpPr>
              <p:spPr>
                <a:xfrm>
                  <a:off x="783193" y="767023"/>
                  <a:ext cx="2467897"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989BDA49-0A8B-437B-A22A-DCE385DABF14}"/>
                    </a:ext>
                  </a:extLst>
                </p:cNvPr>
                <p:cNvSpPr txBox="1"/>
                <p:nvPr/>
              </p:nvSpPr>
              <p:spPr>
                <a:xfrm>
                  <a:off x="481781" y="1679601"/>
                  <a:ext cx="3067663" cy="1200329"/>
                </a:xfrm>
                <a:prstGeom prst="rect">
                  <a:avLst/>
                </a:prstGeom>
                <a:no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86DA53DF-FE2E-463A-35D8-32FFF99FE12D}"/>
                    </a:ext>
                  </a:extLst>
                </p:cNvPr>
                <p:cNvSpPr txBox="1"/>
                <p:nvPr/>
              </p:nvSpPr>
              <p:spPr>
                <a:xfrm>
                  <a:off x="481781" y="3172786"/>
                  <a:ext cx="2979174"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F16E7CC9-9ACC-CB91-2557-A22C0866F560}"/>
                  </a:ext>
                </a:extLst>
              </p:cNvPr>
              <p:cNvSpPr/>
              <p:nvPr/>
            </p:nvSpPr>
            <p:spPr>
              <a:xfrm rot="5400000">
                <a:off x="3831400" y="523520"/>
                <a:ext cx="809416" cy="436988"/>
              </a:xfrm>
              <a:prstGeom prst="triangle">
                <a:avLst/>
              </a:prstGeom>
              <a:solidFill>
                <a:srgbClr val="3D2D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3" name="TextBox 2">
            <a:extLst>
              <a:ext uri="{FF2B5EF4-FFF2-40B4-BE49-F238E27FC236}">
                <a16:creationId xmlns:a16="http://schemas.microsoft.com/office/drawing/2014/main" id="{4EEDD9EE-848B-E17A-52E0-D46170FA6189}"/>
              </a:ext>
            </a:extLst>
          </p:cNvPr>
          <p:cNvSpPr txBox="1"/>
          <p:nvPr/>
        </p:nvSpPr>
        <p:spPr>
          <a:xfrm>
            <a:off x="6861641" y="438604"/>
            <a:ext cx="4854914" cy="6370975"/>
          </a:xfrm>
          <a:prstGeom prst="rect">
            <a:avLst/>
          </a:prstGeom>
          <a:noFill/>
        </p:spPr>
        <p:txBody>
          <a:bodyPr wrap="square" rtlCol="0">
            <a:spAutoFit/>
          </a:bodyPr>
          <a:lstStyle/>
          <a:p>
            <a:r>
              <a:rPr lang="en-US" sz="1200" b="1" dirty="0">
                <a:solidFill>
                  <a:schemeClr val="bg1">
                    <a:lumMod val="95000"/>
                  </a:schemeClr>
                </a:solidFill>
                <a:latin typeface="Aptos Display" panose="020B0004020202020204" pitchFamily="34" charset="0"/>
              </a:rPr>
              <a:t>What We Did in the Code : </a:t>
            </a:r>
          </a:p>
          <a:p>
            <a:endParaRPr lang="en-US" sz="1200" b="1" dirty="0">
              <a:solidFill>
                <a:schemeClr val="bg1">
                  <a:lumMod val="95000"/>
                </a:schemeClr>
              </a:solidFill>
              <a:latin typeface="Aptos Display" panose="020B0004020202020204" pitchFamily="34" charset="0"/>
            </a:endParaRPr>
          </a:p>
          <a:p>
            <a:pPr>
              <a:buFont typeface="+mj-lt"/>
              <a:buAutoNum type="arabicPeriod"/>
            </a:pPr>
            <a:r>
              <a:rPr lang="en-US" sz="1200" b="1" dirty="0">
                <a:solidFill>
                  <a:schemeClr val="bg1">
                    <a:lumMod val="95000"/>
                  </a:schemeClr>
                </a:solidFill>
                <a:latin typeface="Aptos Display" panose="020B0004020202020204" pitchFamily="34" charset="0"/>
              </a:rPr>
              <a:t> Data Preprocessing</a:t>
            </a:r>
            <a:endParaRPr lang="en-US" sz="1200" dirty="0">
              <a:solidFill>
                <a:schemeClr val="bg1">
                  <a:lumMod val="95000"/>
                </a:schemeClr>
              </a:solidFill>
              <a:latin typeface="Aptos Display" panose="020B0004020202020204" pitchFamily="34" charset="0"/>
            </a:endParaRP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Resized all images to 224×224 pixels for consistency with the EfficientNetB3 model.</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Normalized pixel values to the range [0,1][0, 1][0,1], speeding up the training process.</a:t>
            </a:r>
          </a:p>
          <a:p>
            <a:pPr>
              <a:buFont typeface="+mj-lt"/>
              <a:buAutoNum type="arabicPeriod"/>
            </a:pPr>
            <a:r>
              <a:rPr lang="en-US" sz="1200" b="1" dirty="0">
                <a:solidFill>
                  <a:schemeClr val="bg1">
                    <a:lumMod val="95000"/>
                  </a:schemeClr>
                </a:solidFill>
                <a:latin typeface="Aptos Display" panose="020B0004020202020204" pitchFamily="34" charset="0"/>
              </a:rPr>
              <a:t> Data Augmentation</a:t>
            </a:r>
            <a:endParaRPr lang="en-US" sz="1200" dirty="0">
              <a:solidFill>
                <a:schemeClr val="bg1">
                  <a:lumMod val="95000"/>
                </a:schemeClr>
              </a:solidFill>
              <a:latin typeface="Aptos Display" panose="020B0004020202020204" pitchFamily="34" charset="0"/>
            </a:endParaRP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Applied transformations such as rotation, width/height shifts, zoom, and horizontal flips.</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Enhanced dataset variability to improve generalization and reduce overfitting.</a:t>
            </a:r>
          </a:p>
          <a:p>
            <a:pPr>
              <a:buFont typeface="+mj-lt"/>
              <a:buAutoNum type="arabicPeriod"/>
            </a:pPr>
            <a:r>
              <a:rPr lang="en-US" sz="1200" b="1" dirty="0">
                <a:solidFill>
                  <a:schemeClr val="bg1">
                    <a:lumMod val="95000"/>
                  </a:schemeClr>
                </a:solidFill>
                <a:latin typeface="Aptos Display" panose="020B0004020202020204" pitchFamily="34" charset="0"/>
              </a:rPr>
              <a:t> Model Architecture and Training</a:t>
            </a:r>
            <a:endParaRPr lang="en-US" sz="1200" dirty="0">
              <a:solidFill>
                <a:schemeClr val="bg1">
                  <a:lumMod val="95000"/>
                </a:schemeClr>
              </a:solidFill>
              <a:latin typeface="Aptos Display" panose="020B0004020202020204" pitchFamily="34" charset="0"/>
            </a:endParaRP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Used </a:t>
            </a:r>
            <a:r>
              <a:rPr lang="en-US" sz="1200" b="1" dirty="0">
                <a:solidFill>
                  <a:schemeClr val="bg1">
                    <a:lumMod val="95000"/>
                  </a:schemeClr>
                </a:solidFill>
                <a:latin typeface="Aptos Display" panose="020B0004020202020204" pitchFamily="34" charset="0"/>
              </a:rPr>
              <a:t>EfficientNetB3</a:t>
            </a:r>
            <a:r>
              <a:rPr lang="en-US" sz="1200" dirty="0">
                <a:solidFill>
                  <a:schemeClr val="bg1">
                    <a:lumMod val="95000"/>
                  </a:schemeClr>
                </a:solidFill>
                <a:latin typeface="Aptos Display" panose="020B0004020202020204" pitchFamily="34" charset="0"/>
              </a:rPr>
              <a:t>, a pre-trained CNN model, optimized for image classification tasks.</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Added pooling, dropout, and dense layers to adapt the model to the 90-class dataset.</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Implemented </a:t>
            </a:r>
            <a:r>
              <a:rPr lang="en-US" sz="1200" b="1" dirty="0">
                <a:solidFill>
                  <a:schemeClr val="bg1">
                    <a:lumMod val="95000"/>
                  </a:schemeClr>
                </a:solidFill>
                <a:latin typeface="Aptos Display" panose="020B0004020202020204" pitchFamily="34" charset="0"/>
              </a:rPr>
              <a:t>early stopping</a:t>
            </a:r>
            <a:r>
              <a:rPr lang="en-US" sz="1200" dirty="0">
                <a:solidFill>
                  <a:schemeClr val="bg1">
                    <a:lumMod val="95000"/>
                  </a:schemeClr>
                </a:solidFill>
                <a:latin typeface="Aptos Display" panose="020B0004020202020204" pitchFamily="34" charset="0"/>
              </a:rPr>
              <a:t> to halt training when validation accuracy plateaued.</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Reduced the learning rate dynamically to improve model convergence during later epochs.</a:t>
            </a:r>
          </a:p>
          <a:p>
            <a:pPr>
              <a:buFont typeface="+mj-lt"/>
              <a:buAutoNum type="arabicPeriod"/>
            </a:pPr>
            <a:r>
              <a:rPr lang="en-US" sz="1200" b="1" dirty="0">
                <a:solidFill>
                  <a:schemeClr val="bg1">
                    <a:lumMod val="95000"/>
                  </a:schemeClr>
                </a:solidFill>
                <a:latin typeface="Aptos Display" panose="020B0004020202020204" pitchFamily="34" charset="0"/>
              </a:rPr>
              <a:t> Evaluation and Performance</a:t>
            </a:r>
            <a:endParaRPr lang="en-US" sz="1200" dirty="0">
              <a:solidFill>
                <a:schemeClr val="bg1">
                  <a:lumMod val="95000"/>
                </a:schemeClr>
              </a:solidFill>
              <a:latin typeface="Aptos Display" panose="020B0004020202020204" pitchFamily="34" charset="0"/>
            </a:endParaRP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Achieved a </a:t>
            </a:r>
            <a:r>
              <a:rPr lang="en-US" sz="1200" b="1" dirty="0">
                <a:solidFill>
                  <a:schemeClr val="bg1">
                    <a:lumMod val="95000"/>
                  </a:schemeClr>
                </a:solidFill>
                <a:latin typeface="Aptos Display" panose="020B0004020202020204" pitchFamily="34" charset="0"/>
              </a:rPr>
              <a:t>training accuracy of 98%</a:t>
            </a:r>
            <a:r>
              <a:rPr lang="en-US" sz="1200" dirty="0">
                <a:solidFill>
                  <a:schemeClr val="bg1">
                    <a:lumMod val="95000"/>
                  </a:schemeClr>
                </a:solidFill>
                <a:latin typeface="Aptos Display" panose="020B0004020202020204" pitchFamily="34" charset="0"/>
              </a:rPr>
              <a:t> and a </a:t>
            </a:r>
            <a:r>
              <a:rPr lang="en-US" sz="1200" b="1" dirty="0">
                <a:solidFill>
                  <a:schemeClr val="bg1">
                    <a:lumMod val="95000"/>
                  </a:schemeClr>
                </a:solidFill>
                <a:latin typeface="Aptos Display" panose="020B0004020202020204" pitchFamily="34" charset="0"/>
              </a:rPr>
              <a:t>validation accuracy of 96%</a:t>
            </a:r>
            <a:r>
              <a:rPr lang="en-US" sz="1200" dirty="0">
                <a:solidFill>
                  <a:schemeClr val="bg1">
                    <a:lumMod val="95000"/>
                  </a:schemeClr>
                </a:solidFill>
                <a:latin typeface="Aptos Display" panose="020B0004020202020204" pitchFamily="34" charset="0"/>
              </a:rPr>
              <a:t>.</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Generated a </a:t>
            </a:r>
            <a:r>
              <a:rPr lang="en-US" sz="1200" b="1" dirty="0">
                <a:solidFill>
                  <a:schemeClr val="bg1">
                    <a:lumMod val="95000"/>
                  </a:schemeClr>
                </a:solidFill>
                <a:latin typeface="Aptos Display" panose="020B0004020202020204" pitchFamily="34" charset="0"/>
              </a:rPr>
              <a:t>classification report</a:t>
            </a:r>
            <a:r>
              <a:rPr lang="en-US" sz="1200" dirty="0">
                <a:solidFill>
                  <a:schemeClr val="bg1">
                    <a:lumMod val="95000"/>
                  </a:schemeClr>
                </a:solidFill>
                <a:latin typeface="Aptos Display" panose="020B0004020202020204" pitchFamily="34" charset="0"/>
              </a:rPr>
              <a:t> with detailed metrics (precision, recall, F1-score) for all 90 classes.</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Visualized results using a </a:t>
            </a:r>
            <a:r>
              <a:rPr lang="en-US" sz="1200" b="1" dirty="0">
                <a:solidFill>
                  <a:schemeClr val="bg1">
                    <a:lumMod val="95000"/>
                  </a:schemeClr>
                </a:solidFill>
                <a:latin typeface="Aptos Display" panose="020B0004020202020204" pitchFamily="34" charset="0"/>
              </a:rPr>
              <a:t>confusion matrix</a:t>
            </a:r>
            <a:r>
              <a:rPr lang="en-US" sz="1200" dirty="0">
                <a:solidFill>
                  <a:schemeClr val="bg1">
                    <a:lumMod val="95000"/>
                  </a:schemeClr>
                </a:solidFill>
                <a:latin typeface="Aptos Display" panose="020B0004020202020204" pitchFamily="34" charset="0"/>
              </a:rPr>
              <a:t>, highlighting minimal misclassifications between similar animal classes.</a:t>
            </a:r>
          </a:p>
          <a:p>
            <a:pPr>
              <a:buFont typeface="+mj-lt"/>
              <a:buAutoNum type="arabicPeriod"/>
            </a:pPr>
            <a:r>
              <a:rPr lang="en-US" sz="1200" b="1" dirty="0">
                <a:solidFill>
                  <a:schemeClr val="bg1">
                    <a:lumMod val="95000"/>
                  </a:schemeClr>
                </a:solidFill>
                <a:latin typeface="Aptos Display" panose="020B0004020202020204" pitchFamily="34" charset="0"/>
              </a:rPr>
              <a:t> Visualization and Analysis</a:t>
            </a:r>
            <a:endParaRPr lang="en-US" sz="1200" dirty="0">
              <a:solidFill>
                <a:schemeClr val="bg1">
                  <a:lumMod val="95000"/>
                </a:schemeClr>
              </a:solidFill>
              <a:latin typeface="Aptos Display" panose="020B0004020202020204" pitchFamily="34" charset="0"/>
            </a:endParaRP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Plotted training and validation accuracy/loss curves to monitor the model’s learning progress.</a:t>
            </a:r>
          </a:p>
          <a:p>
            <a:pPr marL="742950" lvl="1" indent="-285750">
              <a:buFont typeface="+mj-lt"/>
              <a:buAutoNum type="arabicPeriod"/>
            </a:pPr>
            <a:r>
              <a:rPr lang="en-US" sz="1200" dirty="0">
                <a:solidFill>
                  <a:schemeClr val="bg1">
                    <a:lumMod val="95000"/>
                  </a:schemeClr>
                </a:solidFill>
                <a:latin typeface="Aptos Display" panose="020B0004020202020204" pitchFamily="34" charset="0"/>
              </a:rPr>
              <a:t>Analyzed prediction distributions and errors to identify challenging classes and potential improvements.</a:t>
            </a:r>
          </a:p>
          <a:p>
            <a:endParaRPr lang="en-IN" sz="1200" dirty="0">
              <a:solidFill>
                <a:schemeClr val="bg1">
                  <a:lumMod val="95000"/>
                </a:schemeClr>
              </a:solidFill>
              <a:latin typeface="Aptos Display" panose="020B0004020202020204" pitchFamily="34" charset="0"/>
            </a:endParaRPr>
          </a:p>
        </p:txBody>
      </p:sp>
      <p:grpSp>
        <p:nvGrpSpPr>
          <p:cNvPr id="15" name="Group 14">
            <a:extLst>
              <a:ext uri="{FF2B5EF4-FFF2-40B4-BE49-F238E27FC236}">
                <a16:creationId xmlns:a16="http://schemas.microsoft.com/office/drawing/2014/main" id="{842904BC-15C1-66CB-69B5-38499A37EA41}"/>
              </a:ext>
            </a:extLst>
          </p:cNvPr>
          <p:cNvGrpSpPr/>
          <p:nvPr/>
        </p:nvGrpSpPr>
        <p:grpSpPr>
          <a:xfrm>
            <a:off x="124856" y="295044"/>
            <a:ext cx="4847607" cy="2862994"/>
            <a:chOff x="13596" y="13466"/>
            <a:chExt cx="4416281" cy="2265465"/>
          </a:xfrm>
        </p:grpSpPr>
        <p:pic>
          <p:nvPicPr>
            <p:cNvPr id="4" name="Picture 3" descr="A peacock with a black background&#10;&#10;Description automatically generated">
              <a:extLst>
                <a:ext uri="{FF2B5EF4-FFF2-40B4-BE49-F238E27FC236}">
                  <a16:creationId xmlns:a16="http://schemas.microsoft.com/office/drawing/2014/main" id="{F1DA49DA-F0EA-8DCA-EE49-1A6665974334}"/>
                </a:ext>
              </a:extLst>
            </p:cNvPr>
            <p:cNvPicPr>
              <a:picLocks noChangeAspect="1"/>
            </p:cNvPicPr>
            <p:nvPr/>
          </p:nvPicPr>
          <p:blipFill>
            <a:blip r:embed="rId5">
              <a:extLst>
                <a:ext uri="{BEBA8EAE-BF5A-486C-A8C5-ECC9F3942E4B}">
                  <a14:imgProps xmlns:a14="http://schemas.microsoft.com/office/drawing/2010/main">
                    <a14:imgLayer r:embed="rId4">
                      <a14:imgEffect>
                        <a14:artisticBlur radius="40"/>
                      </a14:imgEffect>
                      <a14:imgEffect>
                        <a14:saturation sat="400000"/>
                      </a14:imgEffect>
                      <a14:imgEffect>
                        <a14:brightnessContrast bright="-20000"/>
                      </a14:imgEffect>
                    </a14:imgLayer>
                  </a14:imgProps>
                </a:ext>
                <a:ext uri="{28A0092B-C50C-407E-A947-70E740481C1C}">
                  <a14:useLocalDpi xmlns:a14="http://schemas.microsoft.com/office/drawing/2010/main" val="0"/>
                </a:ext>
              </a:extLst>
            </a:blip>
            <a:srcRect t="6267" r="63778" b="62763"/>
            <a:stretch/>
          </p:blipFill>
          <p:spPr>
            <a:xfrm>
              <a:off x="13596" y="13466"/>
              <a:ext cx="4416281" cy="2265465"/>
            </a:xfrm>
            <a:prstGeom prst="rect">
              <a:avLst/>
            </a:prstGeom>
          </p:spPr>
        </p:pic>
        <p:pic>
          <p:nvPicPr>
            <p:cNvPr id="7" name="Picture 6" descr="A bar code with a number of numbers&#10;&#10;Description automatically generated with medium confidence">
              <a:extLst>
                <a:ext uri="{FF2B5EF4-FFF2-40B4-BE49-F238E27FC236}">
                  <a16:creationId xmlns:a16="http://schemas.microsoft.com/office/drawing/2014/main" id="{9F30A539-F559-0959-754F-988CC45F7D5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6474" y="438604"/>
              <a:ext cx="3834966" cy="1516463"/>
            </a:xfrm>
            <a:prstGeom prst="rect">
              <a:avLst/>
            </a:prstGeom>
          </p:spPr>
        </p:pic>
      </p:grpSp>
      <p:grpSp>
        <p:nvGrpSpPr>
          <p:cNvPr id="24" name="Group 23">
            <a:extLst>
              <a:ext uri="{FF2B5EF4-FFF2-40B4-BE49-F238E27FC236}">
                <a16:creationId xmlns:a16="http://schemas.microsoft.com/office/drawing/2014/main" id="{E2D04A35-1CFE-48D9-2C15-D19E990A1C42}"/>
              </a:ext>
            </a:extLst>
          </p:cNvPr>
          <p:cNvGrpSpPr/>
          <p:nvPr/>
        </p:nvGrpSpPr>
        <p:grpSpPr>
          <a:xfrm>
            <a:off x="-1" y="3784922"/>
            <a:ext cx="5139159" cy="2728398"/>
            <a:chOff x="0" y="3784922"/>
            <a:chExt cx="4606724" cy="2176040"/>
          </a:xfrm>
        </p:grpSpPr>
        <p:sp>
          <p:nvSpPr>
            <p:cNvPr id="17" name="Rectangle 16">
              <a:extLst>
                <a:ext uri="{FF2B5EF4-FFF2-40B4-BE49-F238E27FC236}">
                  <a16:creationId xmlns:a16="http://schemas.microsoft.com/office/drawing/2014/main" id="{DF5654FE-3525-2F9B-B23E-454935F1361C}"/>
                </a:ext>
              </a:extLst>
            </p:cNvPr>
            <p:cNvSpPr/>
            <p:nvPr/>
          </p:nvSpPr>
          <p:spPr>
            <a:xfrm>
              <a:off x="0" y="3784922"/>
              <a:ext cx="4606724" cy="2176040"/>
            </a:xfrm>
            <a:prstGeom prst="rect">
              <a:avLst/>
            </a:prstGeom>
            <a:solidFill>
              <a:srgbClr val="000000">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Picture 20" descr="A graph showing a graph of a graph&#10;&#10;Description automatically generated with medium confidence">
              <a:extLst>
                <a:ext uri="{FF2B5EF4-FFF2-40B4-BE49-F238E27FC236}">
                  <a16:creationId xmlns:a16="http://schemas.microsoft.com/office/drawing/2014/main" id="{15A479C7-536A-3D14-B91D-545C5F7A0F2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45" y="4105744"/>
              <a:ext cx="3852644" cy="1523453"/>
            </a:xfrm>
            <a:prstGeom prst="rect">
              <a:avLst/>
            </a:prstGeom>
          </p:spPr>
        </p:pic>
      </p:grpSp>
    </p:spTree>
    <p:extLst>
      <p:ext uri="{BB962C8B-B14F-4D97-AF65-F5344CB8AC3E}">
        <p14:creationId xmlns:p14="http://schemas.microsoft.com/office/powerpoint/2010/main" val="23062426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97C6209-B7D4-B316-D328-4802C6E81943}"/>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8DAF7AD6-BC02-96C2-6E83-ADED71CF1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eacock with a black background&#10;&#10;Description automatically generated">
            <a:extLst>
              <a:ext uri="{FF2B5EF4-FFF2-40B4-BE49-F238E27FC236}">
                <a16:creationId xmlns:a16="http://schemas.microsoft.com/office/drawing/2014/main" id="{0A8F9DB8-3F6B-EED0-7942-938CDAB8E7C6}"/>
              </a:ext>
            </a:extLst>
          </p:cNvPr>
          <p:cNvPicPr>
            <a:picLocks noChangeAspect="1"/>
          </p:cNvPicPr>
          <p:nvPr/>
        </p:nvPicPr>
        <p:blipFill>
          <a:blip r:embed="rId2">
            <a:extLst>
              <a:ext uri="{28A0092B-C50C-407E-A947-70E740481C1C}">
                <a14:useLocalDpi xmlns:a14="http://schemas.microsoft.com/office/drawing/2010/main" val="0"/>
              </a:ext>
            </a:extLst>
          </a:blip>
          <a:srcRect t="6267"/>
          <a:stretch/>
        </p:blipFill>
        <p:spPr>
          <a:xfrm>
            <a:off x="20" y="0"/>
            <a:ext cx="12191980" cy="6856718"/>
          </a:xfrm>
          <a:prstGeom prst="rect">
            <a:avLst/>
          </a:prstGeom>
        </p:spPr>
      </p:pic>
      <p:pic>
        <p:nvPicPr>
          <p:cNvPr id="2" name="Picture 1" descr="A peacock with a black background&#10;&#10;Description automatically generated">
            <a:extLst>
              <a:ext uri="{FF2B5EF4-FFF2-40B4-BE49-F238E27FC236}">
                <a16:creationId xmlns:a16="http://schemas.microsoft.com/office/drawing/2014/main" id="{2161F51D-116F-EE3F-AFB5-ACFF40365982}"/>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6"/>
                    </a14:imgEffect>
                    <a14:imgEffect>
                      <a14:brightnessContrast bright="-20000"/>
                    </a14:imgEffect>
                  </a14:imgLayer>
                </a14:imgProps>
              </a:ext>
              <a:ext uri="{28A0092B-C50C-407E-A947-70E740481C1C}">
                <a14:useLocalDpi xmlns:a14="http://schemas.microsoft.com/office/drawing/2010/main" val="0"/>
              </a:ext>
            </a:extLst>
          </a:blip>
          <a:srcRect l="35" t="46874" r="-68" b="6268"/>
          <a:stretch/>
        </p:blipFill>
        <p:spPr>
          <a:xfrm>
            <a:off x="-7051" y="3429000"/>
            <a:ext cx="12196022" cy="3427718"/>
          </a:xfrm>
          <a:prstGeom prst="rect">
            <a:avLst/>
          </a:prstGeom>
        </p:spPr>
      </p:pic>
      <p:grpSp>
        <p:nvGrpSpPr>
          <p:cNvPr id="36" name="Group 35">
            <a:extLst>
              <a:ext uri="{FF2B5EF4-FFF2-40B4-BE49-F238E27FC236}">
                <a16:creationId xmlns:a16="http://schemas.microsoft.com/office/drawing/2014/main" id="{ACFC6764-8BE6-F891-0D9E-29C674C7EC9F}"/>
              </a:ext>
            </a:extLst>
          </p:cNvPr>
          <p:cNvGrpSpPr/>
          <p:nvPr/>
        </p:nvGrpSpPr>
        <p:grpSpPr>
          <a:xfrm>
            <a:off x="12577316" y="-1282"/>
            <a:ext cx="4131072" cy="6858000"/>
            <a:chOff x="8057147" y="7374"/>
            <a:chExt cx="4131072" cy="6858000"/>
          </a:xfrm>
        </p:grpSpPr>
        <p:sp>
          <p:nvSpPr>
            <p:cNvPr id="11" name="Rectangle 10">
              <a:extLst>
                <a:ext uri="{FF2B5EF4-FFF2-40B4-BE49-F238E27FC236}">
                  <a16:creationId xmlns:a16="http://schemas.microsoft.com/office/drawing/2014/main" id="{A8F9FBD1-8B91-2B4D-2595-A3A97CA252B1}"/>
                </a:ext>
              </a:extLst>
            </p:cNvPr>
            <p:cNvSpPr/>
            <p:nvPr/>
          </p:nvSpPr>
          <p:spPr>
            <a:xfrm>
              <a:off x="8057147" y="7374"/>
              <a:ext cx="4131072" cy="6858000"/>
            </a:xfrm>
            <a:prstGeom prst="rect">
              <a:avLst/>
            </a:prstGeom>
            <a:solidFill>
              <a:srgbClr val="0A178E">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F1027B0A-E5CC-A583-A751-5868AB9C5B0A}"/>
                </a:ext>
              </a:extLst>
            </p:cNvPr>
            <p:cNvSpPr txBox="1"/>
            <p:nvPr/>
          </p:nvSpPr>
          <p:spPr>
            <a:xfrm>
              <a:off x="8375561" y="848136"/>
              <a:ext cx="3570633" cy="584775"/>
            </a:xfrm>
            <a:prstGeom prst="rect">
              <a:avLst/>
            </a:prstGeom>
            <a:noFill/>
          </p:spPr>
          <p:txBody>
            <a:bodyPr wrap="square" rtlCol="0">
              <a:spAutoFit/>
            </a:bodyPr>
            <a:lstStyle/>
            <a:p>
              <a:r>
                <a:rPr lang="en-IN" sz="3200" dirty="0">
                  <a:solidFill>
                    <a:schemeClr val="bg1">
                      <a:lumMod val="95000"/>
                    </a:schemeClr>
                  </a:solidFill>
                  <a:latin typeface="Arial Black" panose="020B0A04020102020204" pitchFamily="34" charset="0"/>
                </a:rPr>
                <a:t>EFFICIENTNET</a:t>
              </a:r>
            </a:p>
          </p:txBody>
        </p:sp>
        <p:sp>
          <p:nvSpPr>
            <p:cNvPr id="26" name="TextBox 25">
              <a:extLst>
                <a:ext uri="{FF2B5EF4-FFF2-40B4-BE49-F238E27FC236}">
                  <a16:creationId xmlns:a16="http://schemas.microsoft.com/office/drawing/2014/main" id="{208787F9-666F-7CF0-4FA5-FD505C57AED7}"/>
                </a:ext>
              </a:extLst>
            </p:cNvPr>
            <p:cNvSpPr txBox="1"/>
            <p:nvPr/>
          </p:nvSpPr>
          <p:spPr>
            <a:xfrm>
              <a:off x="8465920" y="1679601"/>
              <a:ext cx="348027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EfficientNet</a:t>
              </a:r>
              <a:r>
                <a:rPr lang="en-US" sz="1200" dirty="0">
                  <a:solidFill>
                    <a:schemeClr val="bg1">
                      <a:lumMod val="95000"/>
                    </a:schemeClr>
                  </a:solidFill>
                </a:rPr>
                <a:t> is a family of CNN architectures designed to optimize both accuracy and computational efficiency. It scales width, depth, and resolution in a balanced manner using a compound scaling method.</a:t>
              </a:r>
              <a:endParaRPr lang="en-IN" sz="1200" dirty="0">
                <a:solidFill>
                  <a:schemeClr val="bg1">
                    <a:lumMod val="95000"/>
                  </a:schemeClr>
                </a:solidFill>
              </a:endParaRPr>
            </a:p>
          </p:txBody>
        </p:sp>
        <p:sp>
          <p:nvSpPr>
            <p:cNvPr id="31" name="TextBox 30">
              <a:extLst>
                <a:ext uri="{FF2B5EF4-FFF2-40B4-BE49-F238E27FC236}">
                  <a16:creationId xmlns:a16="http://schemas.microsoft.com/office/drawing/2014/main" id="{CCD47B05-2363-AED2-F3D9-56EB45C6B33E}"/>
                </a:ext>
              </a:extLst>
            </p:cNvPr>
            <p:cNvSpPr txBox="1"/>
            <p:nvPr/>
          </p:nvSpPr>
          <p:spPr>
            <a:xfrm>
              <a:off x="8619081" y="3172786"/>
              <a:ext cx="3083592" cy="2492990"/>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Introduced by Google AI in 2019, </a:t>
              </a:r>
              <a:r>
                <a:rPr lang="en-US" sz="1200" dirty="0" err="1">
                  <a:solidFill>
                    <a:schemeClr val="bg1">
                      <a:lumMod val="95000"/>
                    </a:schemeClr>
                  </a:solidFill>
                </a:rPr>
                <a:t>EfficientNet</a:t>
              </a:r>
              <a:r>
                <a:rPr lang="en-US" sz="1200" dirty="0">
                  <a:solidFill>
                    <a:schemeClr val="bg1">
                      <a:lumMod val="95000"/>
                    </a:schemeClr>
                  </a:solidFill>
                </a:rPr>
                <a:t> achieves state-of-the-art performance with fewer parameters.</a:t>
              </a:r>
            </a:p>
            <a:p>
              <a:endParaRPr lang="en-US" sz="1200" dirty="0">
                <a:solidFill>
                  <a:schemeClr val="bg1">
                    <a:lumMod val="95000"/>
                  </a:schemeClr>
                </a:solidFill>
              </a:endParaRPr>
            </a:p>
            <a:p>
              <a:r>
                <a:rPr lang="en-US" sz="1200" dirty="0">
                  <a:solidFill>
                    <a:schemeClr val="bg1">
                      <a:lumMod val="95000"/>
                    </a:schemeClr>
                  </a:solidFill>
                </a:rPr>
                <a:t>Uses mobile inverted bottleneck convolution (</a:t>
              </a:r>
              <a:r>
                <a:rPr lang="en-US" sz="1200" dirty="0" err="1">
                  <a:solidFill>
                    <a:schemeClr val="bg1">
                      <a:lumMod val="95000"/>
                    </a:schemeClr>
                  </a:solidFill>
                </a:rPr>
                <a:t>MBConv</a:t>
              </a:r>
              <a:r>
                <a:rPr lang="en-US" sz="1200" dirty="0">
                  <a:solidFill>
                    <a:schemeClr val="bg1">
                      <a:lumMod val="95000"/>
                    </a:schemeClr>
                  </a:solidFill>
                </a:rPr>
                <a:t>) for efficient feature extraction.</a:t>
              </a:r>
            </a:p>
            <a:p>
              <a:endParaRPr lang="en-US" sz="1200" dirty="0">
                <a:solidFill>
                  <a:schemeClr val="bg1">
                    <a:lumMod val="95000"/>
                  </a:schemeClr>
                </a:solidFill>
              </a:endParaRPr>
            </a:p>
            <a:p>
              <a:r>
                <a:rPr lang="en-US" sz="1200" dirty="0" err="1">
                  <a:solidFill>
                    <a:schemeClr val="bg1">
                      <a:lumMod val="95000"/>
                    </a:schemeClr>
                  </a:solidFill>
                </a:rPr>
                <a:t>EfficientNet</a:t>
              </a:r>
              <a:r>
                <a:rPr lang="en-US" sz="1200" dirty="0">
                  <a:solidFill>
                    <a:schemeClr val="bg1">
                      <a:lumMod val="95000"/>
                    </a:schemeClr>
                  </a:solidFill>
                </a:rPr>
                <a:t> variants (B0 to B7) allow for scaling depending on resource availability.</a:t>
              </a:r>
            </a:p>
            <a:p>
              <a:endParaRPr lang="en-IN" sz="1200" dirty="0">
                <a:solidFill>
                  <a:schemeClr val="bg1">
                    <a:lumMod val="95000"/>
                  </a:schemeClr>
                </a:solidFill>
              </a:endParaRPr>
            </a:p>
          </p:txBody>
        </p:sp>
      </p:grpSp>
      <p:grpSp>
        <p:nvGrpSpPr>
          <p:cNvPr id="39" name="Group 38">
            <a:extLst>
              <a:ext uri="{FF2B5EF4-FFF2-40B4-BE49-F238E27FC236}">
                <a16:creationId xmlns:a16="http://schemas.microsoft.com/office/drawing/2014/main" id="{DE80FBEA-EF4F-17EF-2E96-3B7F72DAF2DA}"/>
              </a:ext>
            </a:extLst>
          </p:cNvPr>
          <p:cNvGrpSpPr/>
          <p:nvPr/>
        </p:nvGrpSpPr>
        <p:grpSpPr>
          <a:xfrm>
            <a:off x="12354967" y="-1282"/>
            <a:ext cx="4466690" cy="6858000"/>
            <a:chOff x="4022140" y="13466"/>
            <a:chExt cx="4466690" cy="6858000"/>
          </a:xfrm>
        </p:grpSpPr>
        <p:grpSp>
          <p:nvGrpSpPr>
            <p:cNvPr id="35" name="Group 34">
              <a:extLst>
                <a:ext uri="{FF2B5EF4-FFF2-40B4-BE49-F238E27FC236}">
                  <a16:creationId xmlns:a16="http://schemas.microsoft.com/office/drawing/2014/main" id="{E8E11E68-C779-1AEA-08A7-77982A0B2EA1}"/>
                </a:ext>
              </a:extLst>
            </p:cNvPr>
            <p:cNvGrpSpPr/>
            <p:nvPr/>
          </p:nvGrpSpPr>
          <p:grpSpPr>
            <a:xfrm>
              <a:off x="4022140" y="13466"/>
              <a:ext cx="4353421" cy="6858000"/>
              <a:chOff x="4022140" y="13466"/>
              <a:chExt cx="4353421" cy="6858000"/>
            </a:xfrm>
          </p:grpSpPr>
          <p:sp>
            <p:nvSpPr>
              <p:cNvPr id="12" name="Rectangle 11">
                <a:extLst>
                  <a:ext uri="{FF2B5EF4-FFF2-40B4-BE49-F238E27FC236}">
                    <a16:creationId xmlns:a16="http://schemas.microsoft.com/office/drawing/2014/main" id="{7A1FE4C7-7B24-510A-1E2E-F56E4FA8BBE6}"/>
                  </a:ext>
                </a:extLst>
              </p:cNvPr>
              <p:cNvSpPr/>
              <p:nvPr/>
            </p:nvSpPr>
            <p:spPr>
              <a:xfrm>
                <a:off x="4022140" y="13466"/>
                <a:ext cx="4031226" cy="6858000"/>
              </a:xfrm>
              <a:prstGeom prst="rect">
                <a:avLst/>
              </a:prstGeom>
              <a:solidFill>
                <a:srgbClr val="118779">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659FA8F5-C2EF-98F9-E99E-7F37D2841FF6}"/>
                  </a:ext>
                </a:extLst>
              </p:cNvPr>
              <p:cNvSpPr txBox="1"/>
              <p:nvPr/>
            </p:nvSpPr>
            <p:spPr>
              <a:xfrm>
                <a:off x="4845781" y="786581"/>
                <a:ext cx="3529780"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RESNET</a:t>
                </a:r>
              </a:p>
            </p:txBody>
          </p:sp>
          <p:sp>
            <p:nvSpPr>
              <p:cNvPr id="22" name="TextBox 21">
                <a:extLst>
                  <a:ext uri="{FF2B5EF4-FFF2-40B4-BE49-F238E27FC236}">
                    <a16:creationId xmlns:a16="http://schemas.microsoft.com/office/drawing/2014/main" id="{6CB47850-6033-B5A3-04EE-37714DB8A0BB}"/>
                  </a:ext>
                </a:extLst>
              </p:cNvPr>
              <p:cNvSpPr txBox="1"/>
              <p:nvPr/>
            </p:nvSpPr>
            <p:spPr>
              <a:xfrm>
                <a:off x="4437742" y="1679601"/>
                <a:ext cx="3141404" cy="1200329"/>
              </a:xfrm>
              <a:prstGeom prst="rect">
                <a:avLst/>
              </a:prstGeom>
              <a:noFill/>
            </p:spPr>
            <p:txBody>
              <a:bodyPr wrap="square" rtlCol="0">
                <a:spAutoFit/>
              </a:bodyPr>
              <a:lstStyle/>
              <a:p>
                <a:r>
                  <a:rPr lang="en-US" sz="1200" b="1" dirty="0">
                    <a:solidFill>
                      <a:schemeClr val="bg1">
                        <a:lumMod val="95000"/>
                      </a:schemeClr>
                    </a:solidFill>
                  </a:rPr>
                  <a:t>Description:</a:t>
                </a:r>
                <a:br>
                  <a:rPr lang="en-US" sz="1200" dirty="0">
                    <a:solidFill>
                      <a:schemeClr val="bg1">
                        <a:lumMod val="95000"/>
                      </a:schemeClr>
                    </a:solidFill>
                  </a:rPr>
                </a:br>
                <a:r>
                  <a:rPr lang="en-US" sz="1200" dirty="0" err="1">
                    <a:solidFill>
                      <a:schemeClr val="bg1">
                        <a:lumMod val="95000"/>
                      </a:schemeClr>
                    </a:solidFill>
                  </a:rPr>
                  <a:t>ResNet</a:t>
                </a:r>
                <a:r>
                  <a:rPr lang="en-US" sz="1200" dirty="0">
                    <a:solidFill>
                      <a:schemeClr val="bg1">
                        <a:lumMod val="95000"/>
                      </a:schemeClr>
                    </a:solidFill>
                  </a:rPr>
                  <a:t> introduced the concept of residual learning to address the degradation problem in deep networks, where adding more layers can worsen performance due to vanishing gradients.</a:t>
                </a:r>
                <a:endParaRPr lang="en-IN" sz="1200" dirty="0">
                  <a:solidFill>
                    <a:schemeClr val="bg1">
                      <a:lumMod val="95000"/>
                    </a:schemeClr>
                  </a:solidFill>
                </a:endParaRPr>
              </a:p>
            </p:txBody>
          </p:sp>
          <p:sp>
            <p:nvSpPr>
              <p:cNvPr id="23" name="TextBox 22">
                <a:extLst>
                  <a:ext uri="{FF2B5EF4-FFF2-40B4-BE49-F238E27FC236}">
                    <a16:creationId xmlns:a16="http://schemas.microsoft.com/office/drawing/2014/main" id="{AC964EC9-3783-B444-716D-27B7E4871C69}"/>
                  </a:ext>
                </a:extLst>
              </p:cNvPr>
              <p:cNvSpPr txBox="1"/>
              <p:nvPr/>
            </p:nvSpPr>
            <p:spPr>
              <a:xfrm>
                <a:off x="4509960" y="3172786"/>
                <a:ext cx="3323302"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Uses "skip connections" or residual blocks to bypass layers, allowing gradients to flow directly.</a:t>
                </a:r>
              </a:p>
              <a:p>
                <a:endParaRPr lang="en-US" sz="1200" dirty="0">
                  <a:solidFill>
                    <a:schemeClr val="bg1">
                      <a:lumMod val="95000"/>
                    </a:schemeClr>
                  </a:solidFill>
                </a:endParaRPr>
              </a:p>
              <a:p>
                <a:r>
                  <a:rPr lang="en-US" sz="1200" dirty="0">
                    <a:solidFill>
                      <a:schemeClr val="bg1">
                        <a:lumMod val="95000"/>
                      </a:schemeClr>
                    </a:solidFill>
                  </a:rPr>
                  <a:t>Available in various depths, such as ResNet50, ResNet101, etc.</a:t>
                </a:r>
              </a:p>
              <a:p>
                <a:endParaRPr lang="en-US" sz="1200" dirty="0">
                  <a:solidFill>
                    <a:schemeClr val="bg1">
                      <a:lumMod val="95000"/>
                    </a:schemeClr>
                  </a:solidFill>
                </a:endParaRPr>
              </a:p>
              <a:p>
                <a:r>
                  <a:rPr lang="en-US" sz="1200" dirty="0">
                    <a:solidFill>
                      <a:schemeClr val="bg1">
                        <a:lumMod val="95000"/>
                      </a:schemeClr>
                    </a:solidFill>
                  </a:rPr>
                  <a:t>Focuses on learning residual mappings instead of direct mappings.</a:t>
                </a:r>
              </a:p>
              <a:p>
                <a:endParaRPr lang="en-IN" sz="1200" dirty="0">
                  <a:solidFill>
                    <a:schemeClr val="bg1">
                      <a:lumMod val="95000"/>
                    </a:schemeClr>
                  </a:solidFill>
                </a:endParaRPr>
              </a:p>
            </p:txBody>
          </p:sp>
        </p:grpSp>
        <p:sp>
          <p:nvSpPr>
            <p:cNvPr id="33" name="Isosceles Triangle 32">
              <a:extLst>
                <a:ext uri="{FF2B5EF4-FFF2-40B4-BE49-F238E27FC236}">
                  <a16:creationId xmlns:a16="http://schemas.microsoft.com/office/drawing/2014/main" id="{1145B643-1D4A-23A4-B4B6-2C6FDEDCE92C}"/>
                </a:ext>
              </a:extLst>
            </p:cNvPr>
            <p:cNvSpPr/>
            <p:nvPr/>
          </p:nvSpPr>
          <p:spPr>
            <a:xfrm rot="5400000">
              <a:off x="7865628" y="496006"/>
              <a:ext cx="809416" cy="436988"/>
            </a:xfrm>
            <a:prstGeom prst="triangle">
              <a:avLst/>
            </a:prstGeom>
            <a:solidFill>
              <a:srgbClr val="093E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8" name="Group 37">
            <a:extLst>
              <a:ext uri="{FF2B5EF4-FFF2-40B4-BE49-F238E27FC236}">
                <a16:creationId xmlns:a16="http://schemas.microsoft.com/office/drawing/2014/main" id="{AE1D6E60-9D04-7011-422E-3DE913D2E0A6}"/>
              </a:ext>
            </a:extLst>
          </p:cNvPr>
          <p:cNvGrpSpPr/>
          <p:nvPr/>
        </p:nvGrpSpPr>
        <p:grpSpPr>
          <a:xfrm>
            <a:off x="-4447050" y="13466"/>
            <a:ext cx="4460646" cy="6858000"/>
            <a:chOff x="-6044" y="6092"/>
            <a:chExt cx="4460646" cy="6858000"/>
          </a:xfrm>
        </p:grpSpPr>
        <p:sp>
          <p:nvSpPr>
            <p:cNvPr id="9" name="Rectangle 8">
              <a:extLst>
                <a:ext uri="{FF2B5EF4-FFF2-40B4-BE49-F238E27FC236}">
                  <a16:creationId xmlns:a16="http://schemas.microsoft.com/office/drawing/2014/main" id="{F791B69B-8C8D-9C9A-7C96-5B0688D780D9}"/>
                </a:ext>
              </a:extLst>
            </p:cNvPr>
            <p:cNvSpPr/>
            <p:nvPr/>
          </p:nvSpPr>
          <p:spPr>
            <a:xfrm>
              <a:off x="-6044" y="6092"/>
              <a:ext cx="4031226" cy="6858000"/>
            </a:xfrm>
            <a:prstGeom prst="rect">
              <a:avLst/>
            </a:prstGeom>
            <a:solidFill>
              <a:srgbClr val="FCB9B2">
                <a:alpha val="2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2627F276-9F65-F5FD-91FE-5F716C2115CA}"/>
                </a:ext>
              </a:extLst>
            </p:cNvPr>
            <p:cNvGrpSpPr/>
            <p:nvPr/>
          </p:nvGrpSpPr>
          <p:grpSpPr>
            <a:xfrm>
              <a:off x="481781" y="337306"/>
              <a:ext cx="3972821" cy="5143804"/>
              <a:chOff x="481781" y="337306"/>
              <a:chExt cx="3972821" cy="5143804"/>
            </a:xfrm>
          </p:grpSpPr>
          <p:grpSp>
            <p:nvGrpSpPr>
              <p:cNvPr id="34" name="Group 33">
                <a:extLst>
                  <a:ext uri="{FF2B5EF4-FFF2-40B4-BE49-F238E27FC236}">
                    <a16:creationId xmlns:a16="http://schemas.microsoft.com/office/drawing/2014/main" id="{980033CE-92CF-A653-D9A3-6C4622B66B63}"/>
                  </a:ext>
                </a:extLst>
              </p:cNvPr>
              <p:cNvGrpSpPr/>
              <p:nvPr/>
            </p:nvGrpSpPr>
            <p:grpSpPr>
              <a:xfrm>
                <a:off x="481781" y="767023"/>
                <a:ext cx="3067663" cy="4714087"/>
                <a:chOff x="481781" y="767023"/>
                <a:chExt cx="3067663" cy="4714087"/>
              </a:xfrm>
            </p:grpSpPr>
            <p:sp>
              <p:nvSpPr>
                <p:cNvPr id="13" name="TextBox 12">
                  <a:extLst>
                    <a:ext uri="{FF2B5EF4-FFF2-40B4-BE49-F238E27FC236}">
                      <a16:creationId xmlns:a16="http://schemas.microsoft.com/office/drawing/2014/main" id="{1C04A1F8-C88D-3080-7821-26E996F268D3}"/>
                    </a:ext>
                  </a:extLst>
                </p:cNvPr>
                <p:cNvSpPr txBox="1"/>
                <p:nvPr/>
              </p:nvSpPr>
              <p:spPr>
                <a:xfrm>
                  <a:off x="783193" y="767023"/>
                  <a:ext cx="2467897" cy="707886"/>
                </a:xfrm>
                <a:prstGeom prst="rect">
                  <a:avLst/>
                </a:prstGeom>
                <a:noFill/>
              </p:spPr>
              <p:txBody>
                <a:bodyPr wrap="square" rtlCol="0">
                  <a:spAutoFit/>
                </a:bodyPr>
                <a:lstStyle/>
                <a:p>
                  <a:r>
                    <a:rPr lang="en-IN" sz="4000" dirty="0">
                      <a:solidFill>
                        <a:schemeClr val="bg1">
                          <a:lumMod val="95000"/>
                        </a:schemeClr>
                      </a:solidFill>
                      <a:latin typeface="Arial Black" panose="020B0A04020102020204" pitchFamily="34" charset="0"/>
                    </a:rPr>
                    <a:t>VGG16</a:t>
                  </a:r>
                </a:p>
              </p:txBody>
            </p:sp>
            <p:sp>
              <p:nvSpPr>
                <p:cNvPr id="16" name="TextBox 15">
                  <a:extLst>
                    <a:ext uri="{FF2B5EF4-FFF2-40B4-BE49-F238E27FC236}">
                      <a16:creationId xmlns:a16="http://schemas.microsoft.com/office/drawing/2014/main" id="{061D1C97-3B46-7682-E57C-9E4566320965}"/>
                    </a:ext>
                  </a:extLst>
                </p:cNvPr>
                <p:cNvSpPr txBox="1"/>
                <p:nvPr/>
              </p:nvSpPr>
              <p:spPr>
                <a:xfrm>
                  <a:off x="481781" y="1679601"/>
                  <a:ext cx="3067663" cy="1200329"/>
                </a:xfrm>
                <a:prstGeom prst="rect">
                  <a:avLst/>
                </a:prstGeom>
                <a:noFill/>
              </p:spPr>
              <p:txBody>
                <a:bodyPr wrap="square" rtlCol="0">
                  <a:spAutoFit/>
                </a:bodyPr>
                <a:lstStyle/>
                <a:p>
                  <a:r>
                    <a:rPr lang="en-US" sz="1200" b="1" dirty="0">
                      <a:solidFill>
                        <a:schemeClr val="bg1">
                          <a:lumMod val="95000"/>
                        </a:schemeClr>
                      </a:solidFill>
                    </a:rPr>
                    <a:t>Description:</a:t>
                  </a:r>
                </a:p>
                <a:p>
                  <a:r>
                    <a:rPr lang="en-US" sz="1200" dirty="0">
                      <a:solidFill>
                        <a:schemeClr val="bg1">
                          <a:lumMod val="95000"/>
                        </a:schemeClr>
                      </a:solidFill>
                    </a:rPr>
                    <a:t>VGG16 is a deep convolutional neural network known for its simplicity and effectiveness in image classification tasks. It was introduced by the Visual Geometry Group (VGG) at the University of Oxford.</a:t>
                  </a:r>
                  <a:endParaRPr lang="en-IN" sz="1200" dirty="0">
                    <a:solidFill>
                      <a:schemeClr val="bg1">
                        <a:lumMod val="95000"/>
                      </a:schemeClr>
                    </a:solidFill>
                  </a:endParaRPr>
                </a:p>
              </p:txBody>
            </p:sp>
            <p:sp>
              <p:nvSpPr>
                <p:cNvPr id="18" name="TextBox 17">
                  <a:extLst>
                    <a:ext uri="{FF2B5EF4-FFF2-40B4-BE49-F238E27FC236}">
                      <a16:creationId xmlns:a16="http://schemas.microsoft.com/office/drawing/2014/main" id="{137A4D7B-5039-BA97-F1B0-91A135A2D56D}"/>
                    </a:ext>
                  </a:extLst>
                </p:cNvPr>
                <p:cNvSpPr txBox="1"/>
                <p:nvPr/>
              </p:nvSpPr>
              <p:spPr>
                <a:xfrm>
                  <a:off x="481781" y="3172786"/>
                  <a:ext cx="2979174" cy="2308324"/>
                </a:xfrm>
                <a:prstGeom prst="rect">
                  <a:avLst/>
                </a:prstGeom>
                <a:noFill/>
              </p:spPr>
              <p:txBody>
                <a:bodyPr wrap="square" rtlCol="0">
                  <a:spAutoFit/>
                </a:bodyPr>
                <a:lstStyle/>
                <a:p>
                  <a:pPr>
                    <a:buFont typeface="Arial" panose="020B0604020202020204" pitchFamily="34" charset="0"/>
                    <a:buChar char="•"/>
                  </a:pPr>
                  <a:r>
                    <a:rPr lang="en-US" sz="1200" b="1" dirty="0">
                      <a:solidFill>
                        <a:schemeClr val="bg1">
                          <a:lumMod val="95000"/>
                        </a:schemeClr>
                      </a:solidFill>
                    </a:rPr>
                    <a:t> Key Features:</a:t>
                  </a:r>
                </a:p>
                <a:p>
                  <a:pPr>
                    <a:buFont typeface="Arial" panose="020B0604020202020204" pitchFamily="34" charset="0"/>
                    <a:buChar char="•"/>
                  </a:pPr>
                  <a:endParaRPr lang="en-US" sz="1200" b="1" dirty="0">
                    <a:solidFill>
                      <a:schemeClr val="bg1">
                        <a:lumMod val="95000"/>
                      </a:schemeClr>
                    </a:solidFill>
                  </a:endParaRPr>
                </a:p>
                <a:p>
                  <a:r>
                    <a:rPr lang="en-US" sz="1200" dirty="0">
                      <a:solidFill>
                        <a:schemeClr val="bg1">
                          <a:lumMod val="95000"/>
                        </a:schemeClr>
                      </a:solidFill>
                    </a:rPr>
                    <a:t>Composed of 16 layers (13 convolutional and 3 fully connected).</a:t>
                  </a:r>
                </a:p>
                <a:p>
                  <a:endParaRPr lang="en-US" sz="1200" dirty="0">
                    <a:solidFill>
                      <a:schemeClr val="bg1">
                        <a:lumMod val="95000"/>
                      </a:schemeClr>
                    </a:solidFill>
                  </a:endParaRPr>
                </a:p>
                <a:p>
                  <a:r>
                    <a:rPr lang="en-US" sz="1200" dirty="0">
                      <a:solidFill>
                        <a:schemeClr val="bg1">
                          <a:lumMod val="95000"/>
                        </a:schemeClr>
                      </a:solidFill>
                    </a:rPr>
                    <a:t>Uses small 3x3 filters with a stride of 1 for feature extraction.</a:t>
                  </a:r>
                </a:p>
                <a:p>
                  <a:endParaRPr lang="en-US" sz="1200" dirty="0">
                    <a:solidFill>
                      <a:schemeClr val="bg1">
                        <a:lumMod val="95000"/>
                      </a:schemeClr>
                    </a:solidFill>
                  </a:endParaRPr>
                </a:p>
                <a:p>
                  <a:r>
                    <a:rPr lang="en-US" sz="1200" dirty="0">
                      <a:solidFill>
                        <a:schemeClr val="bg1">
                          <a:lumMod val="95000"/>
                        </a:schemeClr>
                      </a:solidFill>
                    </a:rPr>
                    <a:t>Employs max-pooling layers for </a:t>
                  </a:r>
                  <a:r>
                    <a:rPr lang="en-US" sz="1200" dirty="0" err="1">
                      <a:solidFill>
                        <a:schemeClr val="bg1">
                          <a:lumMod val="95000"/>
                        </a:schemeClr>
                      </a:solidFill>
                    </a:rPr>
                    <a:t>downsampling</a:t>
                  </a:r>
                  <a:r>
                    <a:rPr lang="en-US" sz="1200" dirty="0">
                      <a:solidFill>
                        <a:schemeClr val="bg1">
                          <a:lumMod val="95000"/>
                        </a:schemeClr>
                      </a:solidFill>
                    </a:rPr>
                    <a:t> and </a:t>
                  </a:r>
                  <a:r>
                    <a:rPr lang="en-US" sz="1200" dirty="0" err="1">
                      <a:solidFill>
                        <a:schemeClr val="bg1">
                          <a:lumMod val="95000"/>
                        </a:schemeClr>
                      </a:solidFill>
                    </a:rPr>
                    <a:t>ReLU</a:t>
                  </a:r>
                  <a:r>
                    <a:rPr lang="en-US" sz="1200" dirty="0">
                      <a:solidFill>
                        <a:schemeClr val="bg1">
                          <a:lumMod val="95000"/>
                        </a:schemeClr>
                      </a:solidFill>
                    </a:rPr>
                    <a:t> activation for non-linearity.</a:t>
                  </a:r>
                </a:p>
                <a:p>
                  <a:endParaRPr lang="en-IN" sz="1200" dirty="0">
                    <a:solidFill>
                      <a:schemeClr val="bg1">
                        <a:lumMod val="95000"/>
                      </a:schemeClr>
                    </a:solidFill>
                  </a:endParaRPr>
                </a:p>
              </p:txBody>
            </p:sp>
          </p:grpSp>
          <p:sp>
            <p:nvSpPr>
              <p:cNvPr id="32" name="Isosceles Triangle 31">
                <a:extLst>
                  <a:ext uri="{FF2B5EF4-FFF2-40B4-BE49-F238E27FC236}">
                    <a16:creationId xmlns:a16="http://schemas.microsoft.com/office/drawing/2014/main" id="{35D93C9F-2048-DE31-7857-8D04BFF4F978}"/>
                  </a:ext>
                </a:extLst>
              </p:cNvPr>
              <p:cNvSpPr/>
              <p:nvPr/>
            </p:nvSpPr>
            <p:spPr>
              <a:xfrm rot="5400000">
                <a:off x="3831400" y="523520"/>
                <a:ext cx="809416" cy="436988"/>
              </a:xfrm>
              <a:prstGeom prst="triangle">
                <a:avLst/>
              </a:prstGeom>
              <a:solidFill>
                <a:srgbClr val="3D2D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5" name="Group 14">
            <a:extLst>
              <a:ext uri="{FF2B5EF4-FFF2-40B4-BE49-F238E27FC236}">
                <a16:creationId xmlns:a16="http://schemas.microsoft.com/office/drawing/2014/main" id="{A10C1B8E-6319-EEFA-C529-53D6589A22E3}"/>
              </a:ext>
            </a:extLst>
          </p:cNvPr>
          <p:cNvGrpSpPr/>
          <p:nvPr/>
        </p:nvGrpSpPr>
        <p:grpSpPr>
          <a:xfrm>
            <a:off x="-5148233" y="61942"/>
            <a:ext cx="4847607" cy="2862994"/>
            <a:chOff x="13596" y="13466"/>
            <a:chExt cx="4416281" cy="2265465"/>
          </a:xfrm>
        </p:grpSpPr>
        <p:pic>
          <p:nvPicPr>
            <p:cNvPr id="4" name="Picture 3" descr="A peacock with a black background&#10;&#10;Description automatically generated">
              <a:extLst>
                <a:ext uri="{FF2B5EF4-FFF2-40B4-BE49-F238E27FC236}">
                  <a16:creationId xmlns:a16="http://schemas.microsoft.com/office/drawing/2014/main" id="{BEEF60E2-79A6-30C7-78D6-CE594E21DD5D}"/>
                </a:ext>
              </a:extLst>
            </p:cNvPr>
            <p:cNvPicPr>
              <a:picLocks noChangeAspect="1"/>
            </p:cNvPicPr>
            <p:nvPr/>
          </p:nvPicPr>
          <p:blipFill>
            <a:blip r:embed="rId5">
              <a:extLst>
                <a:ext uri="{BEBA8EAE-BF5A-486C-A8C5-ECC9F3942E4B}">
                  <a14:imgProps xmlns:a14="http://schemas.microsoft.com/office/drawing/2010/main">
                    <a14:imgLayer r:embed="rId4">
                      <a14:imgEffect>
                        <a14:artisticBlur radius="40"/>
                      </a14:imgEffect>
                      <a14:imgEffect>
                        <a14:saturation sat="400000"/>
                      </a14:imgEffect>
                      <a14:imgEffect>
                        <a14:brightnessContrast bright="-20000"/>
                      </a14:imgEffect>
                    </a14:imgLayer>
                  </a14:imgProps>
                </a:ext>
                <a:ext uri="{28A0092B-C50C-407E-A947-70E740481C1C}">
                  <a14:useLocalDpi xmlns:a14="http://schemas.microsoft.com/office/drawing/2010/main" val="0"/>
                </a:ext>
              </a:extLst>
            </a:blip>
            <a:srcRect t="6267" r="63778" b="62763"/>
            <a:stretch/>
          </p:blipFill>
          <p:spPr>
            <a:xfrm>
              <a:off x="13596" y="13466"/>
              <a:ext cx="4416281" cy="2265465"/>
            </a:xfrm>
            <a:prstGeom prst="rect">
              <a:avLst/>
            </a:prstGeom>
          </p:spPr>
        </p:pic>
        <p:pic>
          <p:nvPicPr>
            <p:cNvPr id="7" name="Picture 6" descr="A bar code with a number of numbers&#10;&#10;Description automatically generated with medium confidence">
              <a:extLst>
                <a:ext uri="{FF2B5EF4-FFF2-40B4-BE49-F238E27FC236}">
                  <a16:creationId xmlns:a16="http://schemas.microsoft.com/office/drawing/2014/main" id="{7C3B9FBD-4630-7528-85B4-5458C6CFB6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6474" y="438604"/>
              <a:ext cx="3834966" cy="1516463"/>
            </a:xfrm>
            <a:prstGeom prst="rect">
              <a:avLst/>
            </a:prstGeom>
          </p:spPr>
        </p:pic>
      </p:grpSp>
      <p:grpSp>
        <p:nvGrpSpPr>
          <p:cNvPr id="24" name="Group 23">
            <a:extLst>
              <a:ext uri="{FF2B5EF4-FFF2-40B4-BE49-F238E27FC236}">
                <a16:creationId xmlns:a16="http://schemas.microsoft.com/office/drawing/2014/main" id="{4EA46646-DECA-FAE0-2BB3-5027DE9198DB}"/>
              </a:ext>
            </a:extLst>
          </p:cNvPr>
          <p:cNvGrpSpPr/>
          <p:nvPr/>
        </p:nvGrpSpPr>
        <p:grpSpPr>
          <a:xfrm>
            <a:off x="-5525979" y="3975066"/>
            <a:ext cx="5139159" cy="2728398"/>
            <a:chOff x="0" y="3784922"/>
            <a:chExt cx="4606724" cy="2176040"/>
          </a:xfrm>
        </p:grpSpPr>
        <p:sp>
          <p:nvSpPr>
            <p:cNvPr id="17" name="Rectangle 16">
              <a:extLst>
                <a:ext uri="{FF2B5EF4-FFF2-40B4-BE49-F238E27FC236}">
                  <a16:creationId xmlns:a16="http://schemas.microsoft.com/office/drawing/2014/main" id="{103C5DEF-1AFF-3915-F5CB-FA8EBD45476A}"/>
                </a:ext>
              </a:extLst>
            </p:cNvPr>
            <p:cNvSpPr/>
            <p:nvPr/>
          </p:nvSpPr>
          <p:spPr>
            <a:xfrm>
              <a:off x="0" y="3784922"/>
              <a:ext cx="4606724" cy="2176040"/>
            </a:xfrm>
            <a:prstGeom prst="rect">
              <a:avLst/>
            </a:prstGeom>
            <a:solidFill>
              <a:srgbClr val="000000">
                <a:alpha val="4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Picture 20" descr="A graph showing a graph of a graph&#10;&#10;Description automatically generated with medium confidence">
              <a:extLst>
                <a:ext uri="{FF2B5EF4-FFF2-40B4-BE49-F238E27FC236}">
                  <a16:creationId xmlns:a16="http://schemas.microsoft.com/office/drawing/2014/main" id="{5E7B2457-80EC-F35B-852B-543FB3923B3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45" y="4105744"/>
              <a:ext cx="3852644" cy="1523453"/>
            </a:xfrm>
            <a:prstGeom prst="rect">
              <a:avLst/>
            </a:prstGeom>
          </p:spPr>
        </p:pic>
      </p:grpSp>
      <p:sp>
        <p:nvSpPr>
          <p:cNvPr id="6" name="TextBox 5">
            <a:extLst>
              <a:ext uri="{FF2B5EF4-FFF2-40B4-BE49-F238E27FC236}">
                <a16:creationId xmlns:a16="http://schemas.microsoft.com/office/drawing/2014/main" id="{6DB78CBC-C4F5-2D4E-9741-163180B083E9}"/>
              </a:ext>
            </a:extLst>
          </p:cNvPr>
          <p:cNvSpPr txBox="1"/>
          <p:nvPr/>
        </p:nvSpPr>
        <p:spPr>
          <a:xfrm>
            <a:off x="138896" y="3646025"/>
            <a:ext cx="11893876" cy="3108543"/>
          </a:xfrm>
          <a:prstGeom prst="rect">
            <a:avLst/>
          </a:prstGeom>
          <a:noFill/>
        </p:spPr>
        <p:txBody>
          <a:bodyPr wrap="square" rtlCol="0">
            <a:spAutoFit/>
          </a:bodyPr>
          <a:lstStyle/>
          <a:p>
            <a:r>
              <a:rPr lang="en-US" sz="1400" dirty="0">
                <a:solidFill>
                  <a:schemeClr val="bg1">
                    <a:lumMod val="95000"/>
                  </a:schemeClr>
                </a:solidFill>
              </a:rPr>
              <a:t>The animal classification model has been effectively deployed using </a:t>
            </a:r>
            <a:r>
              <a:rPr lang="en-US" sz="1400" dirty="0" err="1">
                <a:solidFill>
                  <a:schemeClr val="bg1">
                    <a:lumMod val="95000"/>
                  </a:schemeClr>
                </a:solidFill>
              </a:rPr>
              <a:t>Gradio</a:t>
            </a:r>
            <a:r>
              <a:rPr lang="en-US" sz="1400" dirty="0">
                <a:solidFill>
                  <a:schemeClr val="bg1">
                    <a:lumMod val="95000"/>
                  </a:schemeClr>
                </a:solidFill>
              </a:rPr>
              <a:t> and hosted live on Hugging Face Spaces to provide an intuitive and accessible interface for users. </a:t>
            </a:r>
            <a:r>
              <a:rPr lang="en-US" sz="1400" dirty="0" err="1">
                <a:solidFill>
                  <a:schemeClr val="bg1">
                    <a:lumMod val="95000"/>
                  </a:schemeClr>
                </a:solidFill>
              </a:rPr>
              <a:t>Gradio</a:t>
            </a:r>
            <a:r>
              <a:rPr lang="en-US" sz="1400" dirty="0">
                <a:solidFill>
                  <a:schemeClr val="bg1">
                    <a:lumMod val="95000"/>
                  </a:schemeClr>
                </a:solidFill>
              </a:rPr>
              <a:t> was utilized to create a lightweight and user-friendly web application that allows users to interact with the model seamlessly. The application enables users to upload an image of an animal via drag-and-drop or by clicking to upload. Once the image is submitted, the model processes it in real-time and predicts the animal's name with high accuracy. Additional features include options to clear the inputs and reset the application for further usage.</a:t>
            </a:r>
          </a:p>
          <a:p>
            <a:endParaRPr lang="en-US" sz="1400" dirty="0">
              <a:solidFill>
                <a:schemeClr val="bg1">
                  <a:lumMod val="95000"/>
                </a:schemeClr>
              </a:solidFill>
            </a:endParaRPr>
          </a:p>
          <a:p>
            <a:r>
              <a:rPr lang="en-US" sz="1400" dirty="0">
                <a:solidFill>
                  <a:schemeClr val="bg1">
                    <a:lumMod val="95000"/>
                  </a:schemeClr>
                </a:solidFill>
              </a:rPr>
              <a:t>The deployment on Hugging Face Spaces ensures that the application is scalable, reliable, and accessible worldwide. Hugging Face's robust infrastructure allows for efficient hosting of machine learning models and applications, making it easy for users to test and integrate the model into their workflows.</a:t>
            </a:r>
          </a:p>
          <a:p>
            <a:endParaRPr lang="en-US" sz="1400" dirty="0">
              <a:solidFill>
                <a:schemeClr val="bg1">
                  <a:lumMod val="95000"/>
                </a:schemeClr>
              </a:solidFill>
            </a:endParaRPr>
          </a:p>
          <a:p>
            <a:r>
              <a:rPr lang="en-US" sz="1400" dirty="0">
                <a:solidFill>
                  <a:schemeClr val="bg1">
                    <a:lumMod val="95000"/>
                  </a:schemeClr>
                </a:solidFill>
              </a:rPr>
              <a:t>The entire codebase, including preprocessing steps, model training, and deployment scripts, is publicly available on GitHub. This ensures transparency, reproducibility, and the ability for other developers or researchers to build upon the work. The use of </a:t>
            </a:r>
            <a:r>
              <a:rPr lang="en-US" sz="1400" dirty="0" err="1">
                <a:solidFill>
                  <a:schemeClr val="bg1">
                    <a:lumMod val="95000"/>
                  </a:schemeClr>
                </a:solidFill>
              </a:rPr>
              <a:t>Gradio</a:t>
            </a:r>
            <a:r>
              <a:rPr lang="en-US" sz="1400" dirty="0">
                <a:solidFill>
                  <a:schemeClr val="bg1">
                    <a:lumMod val="95000"/>
                  </a:schemeClr>
                </a:solidFill>
              </a:rPr>
              <a:t> for the front-end and Hugging Face for hosting has made the deployment process efficient, cost-effective, and user-focused. This deployed application bridges the gap between research and real-world usability, providing a practical tool for wildlife monitoring, conservation efforts, and educational purposes.</a:t>
            </a:r>
            <a:endParaRPr lang="en-IN" sz="1400" dirty="0">
              <a:solidFill>
                <a:schemeClr val="bg1">
                  <a:lumMod val="95000"/>
                </a:schemeClr>
              </a:solidFill>
            </a:endParaRPr>
          </a:p>
        </p:txBody>
      </p:sp>
      <p:grpSp>
        <p:nvGrpSpPr>
          <p:cNvPr id="27" name="Group 26">
            <a:extLst>
              <a:ext uri="{FF2B5EF4-FFF2-40B4-BE49-F238E27FC236}">
                <a16:creationId xmlns:a16="http://schemas.microsoft.com/office/drawing/2014/main" id="{4EF7A26E-D4ED-A05D-F2E6-DC59226EC968}"/>
              </a:ext>
            </a:extLst>
          </p:cNvPr>
          <p:cNvGrpSpPr/>
          <p:nvPr/>
        </p:nvGrpSpPr>
        <p:grpSpPr>
          <a:xfrm>
            <a:off x="-26918" y="599213"/>
            <a:ext cx="5200802" cy="2325723"/>
            <a:chOff x="-26918" y="599213"/>
            <a:chExt cx="5200802" cy="2325723"/>
          </a:xfrm>
        </p:grpSpPr>
        <p:sp>
          <p:nvSpPr>
            <p:cNvPr id="8" name="Rectangle 7">
              <a:extLst>
                <a:ext uri="{FF2B5EF4-FFF2-40B4-BE49-F238E27FC236}">
                  <a16:creationId xmlns:a16="http://schemas.microsoft.com/office/drawing/2014/main" id="{4B244ED3-9EA1-D94A-BAF3-FEC8CBB5FCE0}"/>
                </a:ext>
              </a:extLst>
            </p:cNvPr>
            <p:cNvSpPr/>
            <p:nvPr/>
          </p:nvSpPr>
          <p:spPr>
            <a:xfrm>
              <a:off x="-26918" y="599213"/>
              <a:ext cx="5200802" cy="2325723"/>
            </a:xfrm>
            <a:prstGeom prst="rect">
              <a:avLst/>
            </a:prstGeom>
            <a:solidFill>
              <a:srgbClr val="32357A">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 name="Picture 19">
              <a:extLst>
                <a:ext uri="{FF2B5EF4-FFF2-40B4-BE49-F238E27FC236}">
                  <a16:creationId xmlns:a16="http://schemas.microsoft.com/office/drawing/2014/main" id="{AAD6D281-7162-2D10-940A-9195704E42B2}"/>
                </a:ext>
              </a:extLst>
            </p:cNvPr>
            <p:cNvPicPr>
              <a:picLocks noChangeAspect="1"/>
            </p:cNvPicPr>
            <p:nvPr/>
          </p:nvPicPr>
          <p:blipFill>
            <a:blip r:embed="rId8"/>
            <a:stretch>
              <a:fillRect/>
            </a:stretch>
          </p:blipFill>
          <p:spPr>
            <a:xfrm>
              <a:off x="231744" y="839480"/>
              <a:ext cx="4641197" cy="1768980"/>
            </a:xfrm>
            <a:prstGeom prst="rect">
              <a:avLst/>
            </a:prstGeom>
          </p:spPr>
        </p:pic>
      </p:grpSp>
      <p:grpSp>
        <p:nvGrpSpPr>
          <p:cNvPr id="40" name="Group 39">
            <a:extLst>
              <a:ext uri="{FF2B5EF4-FFF2-40B4-BE49-F238E27FC236}">
                <a16:creationId xmlns:a16="http://schemas.microsoft.com/office/drawing/2014/main" id="{3C7D5909-9F3A-C782-0332-8023AC62B624}"/>
              </a:ext>
            </a:extLst>
          </p:cNvPr>
          <p:cNvGrpSpPr/>
          <p:nvPr/>
        </p:nvGrpSpPr>
        <p:grpSpPr>
          <a:xfrm>
            <a:off x="7581418" y="-1282"/>
            <a:ext cx="3923817" cy="3328132"/>
            <a:chOff x="7581418" y="-1282"/>
            <a:chExt cx="3923817" cy="3328132"/>
          </a:xfrm>
        </p:grpSpPr>
        <p:sp>
          <p:nvSpPr>
            <p:cNvPr id="28" name="Rectangle 27">
              <a:extLst>
                <a:ext uri="{FF2B5EF4-FFF2-40B4-BE49-F238E27FC236}">
                  <a16:creationId xmlns:a16="http://schemas.microsoft.com/office/drawing/2014/main" id="{F25D6D0C-8974-A0EC-ECDE-89D800135449}"/>
                </a:ext>
              </a:extLst>
            </p:cNvPr>
            <p:cNvSpPr/>
            <p:nvPr/>
          </p:nvSpPr>
          <p:spPr>
            <a:xfrm>
              <a:off x="7581418" y="-1282"/>
              <a:ext cx="3923817" cy="3328132"/>
            </a:xfrm>
            <a:prstGeom prst="rect">
              <a:avLst/>
            </a:prstGeom>
            <a:solidFill>
              <a:srgbClr val="191B7F">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 name="Picture 29" descr="A qr code with mountains and trees&#10;&#10;Description automatically generated">
              <a:extLst>
                <a:ext uri="{FF2B5EF4-FFF2-40B4-BE49-F238E27FC236}">
                  <a16:creationId xmlns:a16="http://schemas.microsoft.com/office/drawing/2014/main" id="{AF74FAB3-7066-74DD-05A1-67ECB793BD8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28452" y="169218"/>
              <a:ext cx="3002221" cy="3002221"/>
            </a:xfrm>
            <a:prstGeom prst="rect">
              <a:avLst/>
            </a:prstGeom>
          </p:spPr>
        </p:pic>
      </p:grpSp>
    </p:spTree>
    <p:extLst>
      <p:ext uri="{BB962C8B-B14F-4D97-AF65-F5344CB8AC3E}">
        <p14:creationId xmlns:p14="http://schemas.microsoft.com/office/powerpoint/2010/main" val="12830671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293</TotalTime>
  <Words>2290</Words>
  <Application>Microsoft Office PowerPoint</Application>
  <PresentationFormat>Widescreen</PresentationFormat>
  <Paragraphs>207</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Abadi</vt:lpstr>
      <vt:lpstr>Aptos</vt:lpstr>
      <vt:lpstr>Aptos Display</vt:lpstr>
      <vt:lpstr>Arial</vt:lpstr>
      <vt:lpstr>Arial Black</vt:lpstr>
      <vt:lpstr>Bahnschrift Condensed</vt:lpstr>
      <vt:lpstr>Bahnschrift SemiBold</vt:lpstr>
      <vt:lpstr>Boucherie Block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SUPRATIM  SAHA</dc:creator>
  <cp:lastModifiedBy>SUPRATIM  SAHA</cp:lastModifiedBy>
  <cp:revision>1</cp:revision>
  <dcterms:created xsi:type="dcterms:W3CDTF">2024-11-18T16:19:07Z</dcterms:created>
  <dcterms:modified xsi:type="dcterms:W3CDTF">2024-11-18T21:12:37Z</dcterms:modified>
</cp:coreProperties>
</file>

<file path=docProps/thumbnail.jpeg>
</file>